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962321880"/>
      </p:ext>
    </p:extLst>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039966600"/>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14381473"/>
      </p:ext>
    </p:extLst>
  </p:cSld>
  <p:clrMapOvr>
    <a:masterClrMapping/>
  </p:clrMapOvr>
  <p:transition spd="med">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en-US" sz="8000" dirty="0">
                <a:solidFill>
                  <a:prstClr val="black"/>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r>
              <a:rPr lang="en-US" sz="8000" dirty="0">
                <a:solidFill>
                  <a:prstClr val="black"/>
                </a:solidFill>
                <a:effectLst/>
              </a:rPr>
              <a:t>”</a:t>
            </a:r>
          </a:p>
        </p:txBody>
      </p:sp>
    </p:spTree>
    <p:extLst>
      <p:ext uri="{BB962C8B-B14F-4D97-AF65-F5344CB8AC3E}">
        <p14:creationId xmlns:p14="http://schemas.microsoft.com/office/powerpoint/2010/main" val="126516874"/>
      </p:ext>
    </p:extLst>
  </p:cSld>
  <p:clrMapOvr>
    <a:masterClrMapping/>
  </p:clrMapOvr>
  <p:transition spd="med">
    <p:pull/>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8175180"/>
      </p:ext>
    </p:extLst>
  </p:cSld>
  <p:clrMapOvr>
    <a:masterClrMapping/>
  </p:clrMapOvr>
  <p:transition spd="med">
    <p:pull/>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715137417"/>
      </p:ext>
    </p:extLst>
  </p:cSld>
  <p:clrMapOvr>
    <a:masterClrMapping/>
  </p:clrMapOvr>
  <p:transition spd="med">
    <p:pull/>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51191082"/>
      </p:ext>
    </p:extLst>
  </p:cSld>
  <p:clrMapOvr>
    <a:masterClrMapping/>
  </p:clrMapOvr>
  <p:transition spd="med">
    <p:pull/>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51833356"/>
      </p:ext>
    </p:extLst>
  </p:cSld>
  <p:clrMapOvr>
    <a:masterClrMapping/>
  </p:clrMapOvr>
  <p:transition spd="med">
    <p:pull/>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63868177"/>
      </p:ext>
    </p:extLst>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724249376"/>
      </p:ext>
    </p:extLst>
  </p:cSld>
  <p:clrMapOvr>
    <a:masterClrMapping/>
  </p:clrMapOvr>
  <p:transition spd="med">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214377543"/>
      </p:ext>
    </p:extLst>
  </p:cSld>
  <p:clrMapOvr>
    <a:masterClrMapping/>
  </p:clrMapOvr>
  <p:transition spd="med">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197061263"/>
      </p:ext>
    </p:extLst>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8" name="Footer Placeholder 7"/>
          <p:cNvSpPr>
            <a:spLocks noGrp="1"/>
          </p:cNvSpPr>
          <p:nvPr>
            <p:ph type="ftr" sz="quarter" idx="11"/>
          </p:nvPr>
        </p:nvSpPr>
        <p:spPr/>
        <p:txBody>
          <a:bodyPr/>
          <a:lstStyle/>
          <a:p>
            <a:endParaRPr lang="en-US">
              <a:solidFill>
                <a:prstClr val="black"/>
              </a:solidFill>
            </a:endParaRPr>
          </a:p>
        </p:txBody>
      </p:sp>
      <p:sp>
        <p:nvSpPr>
          <p:cNvPr id="9" name="Slide Number Placeholder 8"/>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93866367"/>
      </p:ext>
    </p:extLst>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19918689"/>
      </p:ext>
    </p:extLst>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243604552"/>
      </p:ext>
    </p:extLst>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76763151"/>
      </p:ext>
    </p:extLst>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C55268-7AC0-45FA-8C7B-7BC20920DED3}" type="datetimeFigureOut">
              <a:rPr lang="en-US" smtClean="0">
                <a:solidFill>
                  <a:prstClr val="black"/>
                </a:solidFill>
              </a:rPr>
              <a:pPr/>
              <a:t>2/25/2017</a:t>
            </a:fld>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962763546"/>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27C55268-7AC0-45FA-8C7B-7BC20920DED3}" type="datetimeFigureOut">
              <a:rPr lang="en-US" smtClean="0">
                <a:solidFill>
                  <a:prstClr val="black"/>
                </a:solidFill>
              </a:rPr>
              <a:pPr/>
              <a:t>2/25/2017</a:t>
            </a:fld>
            <a:endParaRPr lang="en-US">
              <a:solidFill>
                <a:prstClr val="black"/>
              </a:solidFill>
            </a:endParaRP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solidFill>
                <a:prstClr val="black"/>
              </a:solidFill>
            </a:endParaRP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745A7139-5534-4903-BD51-C3130AD68E6F}"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88696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ransition spd="med">
    <p:pull/>
  </p:transition>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INDUSTRY PROJECT</a:t>
            </a:r>
            <a:br>
              <a:rPr lang="en-US" dirty="0" smtClean="0"/>
            </a:br>
            <a:r>
              <a:rPr lang="en-US" dirty="0" smtClean="0"/>
              <a:t>ERASMUS+</a:t>
            </a:r>
            <a:br>
              <a:rPr lang="en-US" dirty="0" smtClean="0"/>
            </a:br>
            <a:r>
              <a:rPr lang="en-US" dirty="0" smtClean="0"/>
              <a:t>2016-2019</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2893320" y="3761703"/>
            <a:ext cx="2271108" cy="1737576"/>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6666627" y="3585941"/>
            <a:ext cx="2696313" cy="1784549"/>
          </a:xfrm>
          <a:prstGeom prst="rect">
            <a:avLst/>
          </a:prstGeom>
        </p:spPr>
      </p:pic>
    </p:spTree>
    <p:extLst>
      <p:ext uri="{BB962C8B-B14F-4D97-AF65-F5344CB8AC3E}">
        <p14:creationId xmlns:p14="http://schemas.microsoft.com/office/powerpoint/2010/main" val="3148113639"/>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Metallurgy</a:t>
            </a:r>
          </a:p>
        </p:txBody>
      </p:sp>
      <p:sp>
        <p:nvSpPr>
          <p:cNvPr id="3" name="Content Placeholder 2"/>
          <p:cNvSpPr>
            <a:spLocks noGrp="1"/>
          </p:cNvSpPr>
          <p:nvPr>
            <p:ph sz="quarter" idx="13"/>
          </p:nvPr>
        </p:nvSpPr>
        <p:spPr/>
        <p:txBody>
          <a:bodyPr>
            <a:normAutofit fontScale="77500" lnSpcReduction="20000"/>
          </a:bodyPr>
          <a:lstStyle/>
          <a:p>
            <a:r>
              <a:rPr lang="en-US" dirty="0"/>
              <a:t>Before the beginning of the 1950s the metallurgic industry of Bulgaria did not include the whole production cycle, and as of 1939 the sector accounted for as little of 0,5% of the national GDP</a:t>
            </a:r>
            <a:r>
              <a:rPr lang="en-US" dirty="0" smtClean="0"/>
              <a:t>. </a:t>
            </a:r>
            <a:r>
              <a:rPr lang="en-US" dirty="0"/>
              <a:t>As of 1998 that percentage had risen to 11,2%.[16] In the same year there were 51,600 people employed in the sector, including mining and flotation of metals, which is 1,7% of the total workforce</a:t>
            </a:r>
            <a:r>
              <a:rPr lang="en-US" dirty="0" smtClean="0"/>
              <a:t>.[</a:t>
            </a:r>
            <a:endParaRPr lang="en-US" dirty="0"/>
          </a:p>
          <a:p>
            <a:endParaRPr lang="en-US" dirty="0"/>
          </a:p>
          <a:p>
            <a:r>
              <a:rPr lang="en-US" dirty="0"/>
              <a:t>The first state steel manufacturing factory, "Lenin" (now the private factory "</a:t>
            </a:r>
            <a:r>
              <a:rPr lang="en-US" dirty="0" err="1"/>
              <a:t>Stomana</a:t>
            </a:r>
            <a:r>
              <a:rPr lang="en-US" dirty="0"/>
              <a:t>"), was constructed between 1953 and 1958 in Pernik, a coal-mining city at 20 km to the south-west of Sofia. After the discovery and beginning of exploitation of an iron ore deposit near </a:t>
            </a:r>
            <a:r>
              <a:rPr lang="en-US" dirty="0" err="1"/>
              <a:t>Kremikovtsi</a:t>
            </a:r>
            <a:r>
              <a:rPr lang="en-US" dirty="0"/>
              <a:t>, in 1963 the </a:t>
            </a:r>
            <a:r>
              <a:rPr lang="en-US" dirty="0" err="1"/>
              <a:t>Kremikovtsi</a:t>
            </a:r>
            <a:r>
              <a:rPr lang="en-US" dirty="0"/>
              <a:t> steel complex was built. It was the largest manufacturing factory in the Balkans at the time, and remains one of the largest. Other metalworking factories for production of steel products were constructed in </a:t>
            </a:r>
            <a:r>
              <a:rPr lang="en-US" dirty="0" err="1"/>
              <a:t>Ihtiman</a:t>
            </a:r>
            <a:r>
              <a:rPr lang="en-US" dirty="0"/>
              <a:t>, Roman, </a:t>
            </a:r>
            <a:r>
              <a:rPr lang="en-US" dirty="0" err="1"/>
              <a:t>Septemvri</a:t>
            </a:r>
            <a:r>
              <a:rPr lang="en-US" dirty="0"/>
              <a:t>, Ruse, </a:t>
            </a:r>
            <a:r>
              <a:rPr lang="en-US" dirty="0" err="1"/>
              <a:t>Burgas</a:t>
            </a:r>
            <a:r>
              <a:rPr lang="en-US" dirty="0"/>
              <a:t> and others.</a:t>
            </a:r>
          </a:p>
        </p:txBody>
      </p:sp>
      <p:sp>
        <p:nvSpPr>
          <p:cNvPr id="4" name="Text Placeholder 3"/>
          <p:cNvSpPr>
            <a:spLocks noGrp="1"/>
          </p:cNvSpPr>
          <p:nvPr>
            <p:ph type="body" sz="half" idx="2"/>
          </p:nvPr>
        </p:nvSpPr>
        <p:spPr>
          <a:xfrm>
            <a:off x="746890" y="7345329"/>
            <a:ext cx="3419993" cy="3158348"/>
          </a:xfrm>
        </p:spPr>
        <p:txBody>
          <a:bodyPr/>
          <a:lstStyle/>
          <a:p>
            <a:endParaRPr lang="en-US" dirty="0"/>
          </a:p>
        </p:txBody>
      </p:sp>
      <p:pic>
        <p:nvPicPr>
          <p:cNvPr id="3074" name="Picture 2" descr="Свързано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819" y="2632852"/>
            <a:ext cx="5032375" cy="4333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9463907"/>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HISTORY OF </a:t>
            </a:r>
            <a:r>
              <a:rPr lang="en-US" smtClean="0"/>
              <a:t>BULGARINA Industry</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113713519"/>
      </p:ext>
    </p:extLst>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p:txBody>
          <a:bodyPr/>
          <a:lstStyle/>
          <a:p>
            <a:r>
              <a:rPr lang="en-US" dirty="0"/>
              <a:t>Bulgaria is among Europe's largest producers of lead, zinc and copper, and produces around ten percent of the world's hydraulic machinery</a:t>
            </a:r>
            <a:r>
              <a:rPr lang="en-US" dirty="0" smtClean="0"/>
              <a:t>. </a:t>
            </a:r>
            <a:r>
              <a:rPr lang="en-US" dirty="0"/>
              <a:t>Other products include machine tools, caustic soda, nuclear energy, military hardware/munitions and many other finished and semi-finished products. The country is the largest electricity exporter in south-eastern Europe. About 14% of the total industrial production relates to machine building, and 20% of the workforce is employed in this field</a:t>
            </a:r>
          </a:p>
        </p:txBody>
      </p:sp>
    </p:spTree>
    <p:extLst>
      <p:ext uri="{BB962C8B-B14F-4D97-AF65-F5344CB8AC3E}">
        <p14:creationId xmlns:p14="http://schemas.microsoft.com/office/powerpoint/2010/main" val="738445661"/>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9604" y="1435121"/>
            <a:ext cx="5827996" cy="676385"/>
          </a:xfrm>
        </p:spPr>
        <p:txBody>
          <a:bodyPr/>
          <a:lstStyle/>
          <a:p>
            <a:endParaRPr lang="en-US" dirty="0"/>
          </a:p>
        </p:txBody>
      </p:sp>
      <p:sp>
        <p:nvSpPr>
          <p:cNvPr id="7" name="Content Placeholder 6"/>
          <p:cNvSpPr>
            <a:spLocks noGrp="1"/>
          </p:cNvSpPr>
          <p:nvPr>
            <p:ph sz="quarter" idx="13"/>
          </p:nvPr>
        </p:nvSpPr>
        <p:spPr>
          <a:xfrm>
            <a:off x="913774" y="2871989"/>
            <a:ext cx="10363826" cy="3606084"/>
          </a:xfrm>
        </p:spPr>
        <p:txBody>
          <a:bodyPr/>
          <a:lstStyle/>
          <a:p>
            <a:r>
              <a:rPr lang="en-US" dirty="0"/>
              <a:t>The first factory in what is now Bulgaria was built by the industrialist </a:t>
            </a:r>
            <a:r>
              <a:rPr lang="en-US" dirty="0" err="1"/>
              <a:t>Dobri</a:t>
            </a:r>
            <a:r>
              <a:rPr lang="en-US" dirty="0"/>
              <a:t> </a:t>
            </a:r>
            <a:r>
              <a:rPr lang="en-US" dirty="0" err="1"/>
              <a:t>Zhelyazkov</a:t>
            </a:r>
            <a:r>
              <a:rPr lang="en-US" dirty="0"/>
              <a:t> in the town of Sliven, in 1833. It manufactured </a:t>
            </a:r>
            <a:r>
              <a:rPr lang="en-US" dirty="0" err="1"/>
              <a:t>woollen</a:t>
            </a:r>
            <a:r>
              <a:rPr lang="en-US" dirty="0"/>
              <a:t> textiles and was the first textile mill in the Ottoman Empire. </a:t>
            </a:r>
            <a:r>
              <a:rPr lang="en-US" dirty="0" err="1"/>
              <a:t>Industrialisation</a:t>
            </a:r>
            <a:r>
              <a:rPr lang="en-US" dirty="0"/>
              <a:t> before the independence in 1878 was largely concentrated around the major towns of Plovdiv, Gabrovo, Ruse, Sliven, </a:t>
            </a:r>
            <a:r>
              <a:rPr lang="en-US" dirty="0" err="1"/>
              <a:t>Karlovo</a:t>
            </a:r>
            <a:r>
              <a:rPr lang="en-US" dirty="0"/>
              <a:t>, Sofia and </a:t>
            </a:r>
            <a:r>
              <a:rPr lang="en-US" dirty="0" err="1"/>
              <a:t>Samokov</a:t>
            </a:r>
            <a:r>
              <a:rPr lang="en-US" dirty="0"/>
              <a:t>. These early companies were mostly small firms with a handful of workers, involved in light manufacture producing high end goods such as textiles, soap, alcohol, wine and leather products. Competition from more established Western European firms put many of these early enterprises out of business</a:t>
            </a:r>
          </a:p>
        </p:txBody>
      </p:sp>
      <p:pic>
        <p:nvPicPr>
          <p:cNvPr id="1026" name="Picture 2" descr="Свързано изображение"/>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6073" y="724705"/>
            <a:ext cx="8190964" cy="21472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797487"/>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1878-1945</a:t>
            </a:r>
          </a:p>
        </p:txBody>
      </p:sp>
      <p:sp>
        <p:nvSpPr>
          <p:cNvPr id="3" name="Text Placeholder 2"/>
          <p:cNvSpPr>
            <a:spLocks noGrp="1"/>
          </p:cNvSpPr>
          <p:nvPr>
            <p:ph type="body" idx="1"/>
          </p:nvPr>
        </p:nvSpPr>
        <p:spPr>
          <a:xfrm>
            <a:off x="913774" y="3657457"/>
            <a:ext cx="10351752" cy="2833495"/>
          </a:xfrm>
        </p:spPr>
        <p:txBody>
          <a:bodyPr>
            <a:normAutofit fontScale="92500" lnSpcReduction="10000"/>
          </a:bodyPr>
          <a:lstStyle/>
          <a:p>
            <a:r>
              <a:rPr lang="en-US" dirty="0"/>
              <a:t>After the Liberation of Bulgaria the new country settled upon a low tariff regime and as a result local industry suffered from the increased import of cheaper and high-quality goods from more developed producers in Western Europe. A number of protectionist laws passed by the government in the 1890s and early 20th century led to an increase in industrial output. At this time Bulgaria received an inflow of foreign capital largely from Germany, Belgium and Austria-Hungary which was focused mainly in mining and agricultural processing industries. In the 25 years between 1890 and 1915, industry provided 15% of the GDP.</a:t>
            </a:r>
          </a:p>
        </p:txBody>
      </p:sp>
    </p:spTree>
    <p:extLst>
      <p:ext uri="{BB962C8B-B14F-4D97-AF65-F5344CB8AC3E}">
        <p14:creationId xmlns:p14="http://schemas.microsoft.com/office/powerpoint/2010/main" val="4128018918"/>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3"/>
          </p:nvPr>
        </p:nvSpPr>
        <p:spPr>
          <a:xfrm>
            <a:off x="913774" y="2367092"/>
            <a:ext cx="10363826" cy="4072345"/>
          </a:xfrm>
        </p:spPr>
        <p:txBody>
          <a:bodyPr>
            <a:normAutofit fontScale="92500" lnSpcReduction="20000"/>
          </a:bodyPr>
          <a:lstStyle/>
          <a:p>
            <a:r>
              <a:rPr lang="en-US" dirty="0"/>
              <a:t>The industry still was concentrated mainly in the large cities and their expanding suburbs. Ruse, Plovdiv, Varna, Sofia, Pleven, </a:t>
            </a:r>
            <a:r>
              <a:rPr lang="en-US" dirty="0" err="1"/>
              <a:t>Stara</a:t>
            </a:r>
            <a:r>
              <a:rPr lang="en-US" dirty="0"/>
              <a:t> Zagora, and Gabrovo saw significant expansion between 1920 and 1940. Large parts of the country remained almost entirely agrarian. At the beginning of World War II only five cities, Sofia, Plovdiv, Ruse, Varna and </a:t>
            </a:r>
            <a:r>
              <a:rPr lang="en-US" dirty="0" err="1"/>
              <a:t>Burgas</a:t>
            </a:r>
            <a:r>
              <a:rPr lang="en-US" dirty="0"/>
              <a:t>, accounted for 46,5% of all industrial </a:t>
            </a:r>
            <a:r>
              <a:rPr lang="en-US" dirty="0" smtClean="0"/>
              <a:t>output</a:t>
            </a:r>
            <a:endParaRPr lang="en-US" dirty="0"/>
          </a:p>
          <a:p>
            <a:endParaRPr lang="en-US" dirty="0"/>
          </a:p>
          <a:p>
            <a:r>
              <a:rPr lang="en-US" dirty="0"/>
              <a:t>Manufacturing was still predominantly light and export focused: textiles, leather, footwear and perishables such as tobacco, sugar, butter and meat were produced in large quantities. Mining consisted of the extraction of coal (near Pernik) and small quantities of ferrous ores. Aircraft were produced in Lovech, </a:t>
            </a:r>
            <a:r>
              <a:rPr lang="en-US" dirty="0" err="1"/>
              <a:t>Bozhurishte</a:t>
            </a:r>
            <a:r>
              <a:rPr lang="en-US" dirty="0"/>
              <a:t> and </a:t>
            </a:r>
            <a:r>
              <a:rPr lang="en-US" dirty="0" err="1"/>
              <a:t>Kazanlak</a:t>
            </a:r>
            <a:r>
              <a:rPr lang="en-US" dirty="0"/>
              <a:t>.[8] </a:t>
            </a:r>
            <a:r>
              <a:rPr lang="en-US" dirty="0" err="1"/>
              <a:t>Darjavna</a:t>
            </a:r>
            <a:r>
              <a:rPr lang="en-US" dirty="0"/>
              <a:t> </a:t>
            </a:r>
            <a:r>
              <a:rPr lang="en-US" dirty="0" err="1"/>
              <a:t>Aeroplanna</a:t>
            </a:r>
            <a:r>
              <a:rPr lang="en-US" dirty="0"/>
              <a:t> </a:t>
            </a:r>
            <a:r>
              <a:rPr lang="en-US" dirty="0" err="1"/>
              <a:t>Rabotilnitsa</a:t>
            </a:r>
            <a:r>
              <a:rPr lang="en-US" dirty="0"/>
              <a:t> (State Aircraft Workshops) had a plant in </a:t>
            </a:r>
            <a:r>
              <a:rPr lang="en-US" dirty="0" err="1"/>
              <a:t>Bozhurishte</a:t>
            </a:r>
            <a:r>
              <a:rPr lang="en-US" dirty="0"/>
              <a:t> which focused on military aircraft DAR</a:t>
            </a:r>
            <a:r>
              <a:rPr lang="en-US" dirty="0" smtClean="0"/>
              <a:t>.</a:t>
            </a:r>
            <a:endParaRPr lang="en-US" dirty="0"/>
          </a:p>
          <a:p>
            <a:endParaRPr lang="en-US" dirty="0"/>
          </a:p>
          <a:p>
            <a:endParaRPr lang="en-US" dirty="0"/>
          </a:p>
        </p:txBody>
      </p:sp>
    </p:spTree>
    <p:extLst>
      <p:ext uri="{BB962C8B-B14F-4D97-AF65-F5344CB8AC3E}">
        <p14:creationId xmlns:p14="http://schemas.microsoft.com/office/powerpoint/2010/main" val="799753105"/>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1945-1989</a:t>
            </a:r>
          </a:p>
        </p:txBody>
      </p:sp>
      <p:sp>
        <p:nvSpPr>
          <p:cNvPr id="3" name="Content Placeholder 2"/>
          <p:cNvSpPr>
            <a:spLocks noGrp="1"/>
          </p:cNvSpPr>
          <p:nvPr>
            <p:ph sz="quarter" idx="13"/>
          </p:nvPr>
        </p:nvSpPr>
        <p:spPr>
          <a:xfrm>
            <a:off x="913774" y="1712890"/>
            <a:ext cx="10363826" cy="4906851"/>
          </a:xfrm>
        </p:spPr>
        <p:txBody>
          <a:bodyPr>
            <a:normAutofit fontScale="62500" lnSpcReduction="20000"/>
          </a:bodyPr>
          <a:lstStyle/>
          <a:p>
            <a:r>
              <a:rPr lang="en-US" dirty="0"/>
              <a:t>The Communist regime which ruled Bulgaria for over 40 years after 9 September 1944, </a:t>
            </a:r>
            <a:r>
              <a:rPr lang="en-US" dirty="0" err="1"/>
              <a:t>prioritised</a:t>
            </a:r>
            <a:r>
              <a:rPr lang="en-US" dirty="0"/>
              <a:t> industrial development. All existing plants were nationalized and the entire Bulgarian economy was subjected to a planned economy. There was a sustained increase in production, and new industries were developed very quickly and, as in other Socialist countries, not always efficiently. New industrial complexes on a scale not before seen in the Balkans were constructed. New power plants, chemical works, metallurgical smelters, military producers and other industries were inaugurated. The country's scientific and technical base was not neglected; new schools and universities were built which fed directly into the expanding industrial economy. The national economy was integrated in </a:t>
            </a:r>
            <a:r>
              <a:rPr lang="en-US" dirty="0" err="1"/>
              <a:t>Comecon</a:t>
            </a:r>
            <a:r>
              <a:rPr lang="en-US" dirty="0"/>
              <a:t> and Bulgaria specialized in the production of electronics, motor trucks and tinned food.</a:t>
            </a:r>
          </a:p>
          <a:p>
            <a:endParaRPr lang="en-US" dirty="0"/>
          </a:p>
          <a:p>
            <a:r>
              <a:rPr lang="en-US" dirty="0"/>
              <a:t>During the 1940s the main objective of the Bulgarian Communist Party was to rebuild the damage caused during the Second World War. New roads and railways were built, as well as small factories. During the 1950s massive expansion of the electro-transit network brought electricity to all parts of the country. A number of hydro plants including the Batak Hydro-power System and several coal plants were constructed. The extraction of coal was increased and Bulgaria's first oil field, in </a:t>
            </a:r>
            <a:r>
              <a:rPr lang="en-US" dirty="0" err="1"/>
              <a:t>Shabla</a:t>
            </a:r>
            <a:r>
              <a:rPr lang="en-US" dirty="0"/>
              <a:t>, went into production. During the next decade many military and metallurgical plants were constructed, including the </a:t>
            </a:r>
            <a:r>
              <a:rPr lang="en-US" dirty="0" err="1"/>
              <a:t>Kremikovtsi</a:t>
            </a:r>
            <a:r>
              <a:rPr lang="en-US" dirty="0"/>
              <a:t> and </a:t>
            </a:r>
            <a:r>
              <a:rPr lang="en-US" dirty="0" err="1"/>
              <a:t>Stomana</a:t>
            </a:r>
            <a:r>
              <a:rPr lang="en-US" dirty="0"/>
              <a:t> steelworks. Cooperation on space technologies with the USSR was encouraged and the country supplied the Soviet space program with research devices and computers. Many new factories in the field of micro and precision electronics were inaugurated. In the 1970s the industrial component of the Bulgarian economy continued to increase. In 1974 Bulgaria became the third communist state to have a functioning nuclear power station (see </a:t>
            </a:r>
            <a:r>
              <a:rPr lang="en-US" dirty="0" err="1"/>
              <a:t>Kozloduy</a:t>
            </a:r>
            <a:r>
              <a:rPr lang="en-US" dirty="0"/>
              <a:t> NPP). On 10 April 1979 Bulgaria became the sixth nation in the world to send a man into space using the Soviet </a:t>
            </a:r>
            <a:r>
              <a:rPr lang="en-US" dirty="0" err="1"/>
              <a:t>Intercosmos</a:t>
            </a:r>
            <a:r>
              <a:rPr lang="en-US" dirty="0"/>
              <a:t> program.[10] During the 80s Bulgaria was a mass producer of </a:t>
            </a:r>
            <a:r>
              <a:rPr lang="en-US" dirty="0" err="1"/>
              <a:t>Pravetz</a:t>
            </a:r>
            <a:r>
              <a:rPr lang="en-US" dirty="0"/>
              <a:t> series 8), and in 1990 the computer technology industry produced 35% of FOREX earnings</a:t>
            </a:r>
          </a:p>
        </p:txBody>
      </p:sp>
    </p:spTree>
    <p:extLst>
      <p:ext uri="{BB962C8B-B14F-4D97-AF65-F5344CB8AC3E}">
        <p14:creationId xmlns:p14="http://schemas.microsoft.com/office/powerpoint/2010/main" val="3431052619"/>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1989</a:t>
            </a:r>
          </a:p>
        </p:txBody>
      </p:sp>
      <p:sp>
        <p:nvSpPr>
          <p:cNvPr id="3" name="Text Placeholder 2"/>
          <p:cNvSpPr>
            <a:spLocks noGrp="1"/>
          </p:cNvSpPr>
          <p:nvPr>
            <p:ph type="body" idx="1"/>
          </p:nvPr>
        </p:nvSpPr>
        <p:spPr>
          <a:xfrm>
            <a:off x="913774" y="3565383"/>
            <a:ext cx="10351752" cy="3067238"/>
          </a:xfrm>
        </p:spPr>
        <p:txBody>
          <a:bodyPr>
            <a:normAutofit fontScale="92500" lnSpcReduction="20000"/>
          </a:bodyPr>
          <a:lstStyle/>
          <a:p>
            <a:r>
              <a:rPr lang="en-US" dirty="0"/>
              <a:t>After the overthrow of the Communist Regime the inefficient Bulgarian economy was thrown into chaos. Years of inefficient state planning, environmental degradation and the use of outdated modes of production meant Bulgaria, lagging for years and heavily indebted, struggled to compete in free market conditions. Many manufacturing plants were closed and others went into bankruptcy as the state gave up the battle to try and bring them to profitability. Due to lack of investment the high-tech component of the Bulgarian economy went into terminal decline, undercut by more modern Asian imports and the collapse of </a:t>
            </a:r>
            <a:r>
              <a:rPr lang="en-US" dirty="0" err="1"/>
              <a:t>Comecon</a:t>
            </a:r>
            <a:r>
              <a:rPr lang="en-US" dirty="0"/>
              <a:t>. The process of privatization was slow and difficult. However, since 2000 Bulgaria has seen heavy foreign investment and its economic fortunes have revived.</a:t>
            </a:r>
          </a:p>
        </p:txBody>
      </p:sp>
    </p:spTree>
    <p:extLst>
      <p:ext uri="{BB962C8B-B14F-4D97-AF65-F5344CB8AC3E}">
        <p14:creationId xmlns:p14="http://schemas.microsoft.com/office/powerpoint/2010/main" val="3942487059"/>
      </p:ext>
    </p:extLst>
  </p:cSld>
  <p:clrMapOvr>
    <a:masterClrMapping/>
  </p:clrMapOvr>
  <p:transition spd="med">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energy industry</a:t>
            </a:r>
          </a:p>
        </p:txBody>
      </p:sp>
      <p:sp>
        <p:nvSpPr>
          <p:cNvPr id="3" name="Content Placeholder 2"/>
          <p:cNvSpPr>
            <a:spLocks noGrp="1"/>
          </p:cNvSpPr>
          <p:nvPr>
            <p:ph sz="quarter" idx="13"/>
          </p:nvPr>
        </p:nvSpPr>
        <p:spPr/>
        <p:txBody>
          <a:bodyPr>
            <a:normAutofit fontScale="55000" lnSpcReduction="20000"/>
          </a:bodyPr>
          <a:lstStyle/>
          <a:p>
            <a:r>
              <a:rPr lang="en-US" dirty="0"/>
              <a:t>Energy is one of the most important sectors in the Bulgarian economy, as it accounts for 18.2%[11] of total industrial production and employs 10.9% of the workforce in the secondary sector. Bulgaria is the primary exporter of electricity in south-eastern Europe as well as a major transit country for Russian oil and gas. Bulgaria's role in the transit of fuels will increase after the construction of several pipelines currently in the planning stage.</a:t>
            </a:r>
          </a:p>
          <a:p>
            <a:endParaRPr lang="en-US" dirty="0"/>
          </a:p>
          <a:p>
            <a:r>
              <a:rPr lang="en-US" dirty="0"/>
              <a:t>Coal is the only natural fuel found in the country in any abundance. Most of the coal reserves are of the lignite type. Total known reserves amount to (4.5 billion tons) in 18 basins. The largest deposit is Maritsa </a:t>
            </a:r>
            <a:r>
              <a:rPr lang="en-US" dirty="0" err="1"/>
              <a:t>Iztok</a:t>
            </a:r>
            <a:r>
              <a:rPr lang="en-US" dirty="0"/>
              <a:t> in </a:t>
            </a:r>
            <a:r>
              <a:rPr lang="en-US" dirty="0" err="1"/>
              <a:t>Stara</a:t>
            </a:r>
            <a:r>
              <a:rPr lang="en-US" dirty="0"/>
              <a:t> Zagora Province, which contains 2.9 billion tons. This is followed in size by the Sofia basin in the Sofia valley (840 </a:t>
            </a:r>
            <a:r>
              <a:rPr lang="en-US" dirty="0" err="1"/>
              <a:t>mln</a:t>
            </a:r>
            <a:r>
              <a:rPr lang="en-US" dirty="0"/>
              <a:t> t.), the </a:t>
            </a:r>
            <a:r>
              <a:rPr lang="en-US" dirty="0" err="1"/>
              <a:t>Elhovo</a:t>
            </a:r>
            <a:r>
              <a:rPr lang="en-US" dirty="0"/>
              <a:t> basin (656 </a:t>
            </a:r>
            <a:r>
              <a:rPr lang="en-US" dirty="0" err="1"/>
              <a:t>mln</a:t>
            </a:r>
            <a:r>
              <a:rPr lang="en-US" dirty="0"/>
              <a:t> t.), the Lom basin (277 </a:t>
            </a:r>
            <a:r>
              <a:rPr lang="en-US" dirty="0" err="1"/>
              <a:t>mln</a:t>
            </a:r>
            <a:r>
              <a:rPr lang="en-US" dirty="0"/>
              <a:t> t.) and the Maritsa </a:t>
            </a:r>
            <a:r>
              <a:rPr lang="en-US" dirty="0" err="1"/>
              <a:t>Zapad</a:t>
            </a:r>
            <a:r>
              <a:rPr lang="en-US" dirty="0"/>
              <a:t> </a:t>
            </a:r>
            <a:r>
              <a:rPr lang="en-US" dirty="0" err="1"/>
              <a:t>basian</a:t>
            </a:r>
            <a:r>
              <a:rPr lang="en-US" dirty="0"/>
              <a:t> (170 </a:t>
            </a:r>
            <a:r>
              <a:rPr lang="en-US" dirty="0" err="1"/>
              <a:t>mln</a:t>
            </a:r>
            <a:r>
              <a:rPr lang="en-US" dirty="0"/>
              <a:t> t.).[12] There is a large deposit of anthracite in Dobrich Province; those reserves are estimated to amount to 1,2 </a:t>
            </a:r>
            <a:r>
              <a:rPr lang="en-US" dirty="0" err="1"/>
              <a:t>bln</a:t>
            </a:r>
            <a:r>
              <a:rPr lang="en-US" dirty="0"/>
              <a:t> t. However, due to the large depth and moisture of the deposit, it is still unexploited.[13] The rate of coal extraction is currently 27,000,000 t per annum, ranking 19th in the world and 6th in the EU.[14] There are small deposits of oil and natural gas, mainly in the north of the country.</a:t>
            </a:r>
          </a:p>
          <a:p>
            <a:endParaRPr lang="en-US" dirty="0"/>
          </a:p>
          <a:p>
            <a:r>
              <a:rPr lang="en-US" dirty="0"/>
              <a:t>Although Bulgaria's fossil fuel deposits are not vast, the country is a major producer of electricity. As of 2007 Bulgaria produces 45.7 billion kWh of electricity</a:t>
            </a:r>
          </a:p>
        </p:txBody>
      </p:sp>
      <p:sp>
        <p:nvSpPr>
          <p:cNvPr id="4" name="Text Placeholder 3"/>
          <p:cNvSpPr>
            <a:spLocks noGrp="1"/>
          </p:cNvSpPr>
          <p:nvPr>
            <p:ph type="body" sz="half" idx="2"/>
          </p:nvPr>
        </p:nvSpPr>
        <p:spPr>
          <a:xfrm>
            <a:off x="1371542" y="8008904"/>
            <a:ext cx="2187934" cy="2220630"/>
          </a:xfrm>
        </p:spPr>
        <p:txBody>
          <a:bodyPr/>
          <a:lstStyle/>
          <a:p>
            <a:endParaRPr lang="en-US" dirty="0"/>
          </a:p>
        </p:txBody>
      </p:sp>
      <p:pic>
        <p:nvPicPr>
          <p:cNvPr id="2050" name="Picture 2" descr="https://upload.wikimedia.org/wikipedia/commons/thumb/7/78/Chiren.JPG/800px-Chire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3342" y="2632852"/>
            <a:ext cx="4236121" cy="4018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2118872"/>
      </p:ext>
    </p:extLst>
  </p:cSld>
  <p:clrMapOvr>
    <a:masterClrMapping/>
  </p:clrMapOvr>
  <p:transition spd="med">
    <p:pull/>
  </p:transition>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otalTime>29</TotalTime>
  <Words>1462</Words>
  <Application>Microsoft Office PowerPoint</Application>
  <PresentationFormat>Widescreen</PresentationFormat>
  <Paragraphs>25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Tw Cen MT</vt:lpstr>
      <vt:lpstr>Droplet</vt:lpstr>
      <vt:lpstr>INDUSTRY PROJECT ERASMUS+ 2016-2019</vt:lpstr>
      <vt:lpstr>HISTORY OF BULGARINA Industry</vt:lpstr>
      <vt:lpstr>PowerPoint Presentation</vt:lpstr>
      <vt:lpstr>PowerPoint Presentation</vt:lpstr>
      <vt:lpstr>1878-1945</vt:lpstr>
      <vt:lpstr>PowerPoint Presentation</vt:lpstr>
      <vt:lpstr>1945-1989</vt:lpstr>
      <vt:lpstr>After 1989</vt:lpstr>
      <vt:lpstr>The energy industry</vt:lpstr>
      <vt:lpstr>Metallurgy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INDUSTRY PROJECT ERASMUS+ 2016-2019</dc:title>
  <dc:creator>owner</dc:creator>
  <cp:lastModifiedBy>owner</cp:lastModifiedBy>
  <cp:revision>4</cp:revision>
  <dcterms:created xsi:type="dcterms:W3CDTF">2017-02-25T07:17:39Z</dcterms:created>
  <dcterms:modified xsi:type="dcterms:W3CDTF">2017-02-25T07:46:55Z</dcterms:modified>
</cp:coreProperties>
</file>