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C2D3-9A61-48DF-B0DA-A16AC6D6309C}" type="datetimeFigureOut">
              <a:rPr lang="pl-PL" smtClean="0"/>
              <a:pPr/>
              <a:t>24.11.2019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78A4A-3559-4EA8-80B0-937381AFDDF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C2D3-9A61-48DF-B0DA-A16AC6D6309C}" type="datetimeFigureOut">
              <a:rPr lang="pl-PL" smtClean="0"/>
              <a:pPr/>
              <a:t>24.11.2019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8A4A-3559-4EA8-80B0-937381AFDD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C2D3-9A61-48DF-B0DA-A16AC6D6309C}" type="datetimeFigureOut">
              <a:rPr lang="pl-PL" smtClean="0"/>
              <a:pPr/>
              <a:t>24.11.2019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8A4A-3559-4EA8-80B0-937381AFDD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F7C2D3-9A61-48DF-B0DA-A16AC6D6309C}" type="datetimeFigureOut">
              <a:rPr lang="pl-PL" smtClean="0"/>
              <a:pPr/>
              <a:t>24.11.2019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78A4A-3559-4EA8-80B0-937381AFDDF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C2D3-9A61-48DF-B0DA-A16AC6D6309C}" type="datetimeFigureOut">
              <a:rPr lang="pl-PL" smtClean="0"/>
              <a:pPr/>
              <a:t>24.11.2019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8A4A-3559-4EA8-80B0-937381AFDDF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C2D3-9A61-48DF-B0DA-A16AC6D6309C}" type="datetimeFigureOut">
              <a:rPr lang="pl-PL" smtClean="0"/>
              <a:pPr/>
              <a:t>24.11.2019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8A4A-3559-4EA8-80B0-937381AFDDF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8A4A-3559-4EA8-80B0-937381AFDDF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C2D3-9A61-48DF-B0DA-A16AC6D6309C}" type="datetimeFigureOut">
              <a:rPr lang="pl-PL" smtClean="0"/>
              <a:pPr/>
              <a:t>24.11.2019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C2D3-9A61-48DF-B0DA-A16AC6D6309C}" type="datetimeFigureOut">
              <a:rPr lang="pl-PL" smtClean="0"/>
              <a:pPr/>
              <a:t>24.11.2019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8A4A-3559-4EA8-80B0-937381AFDDF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C2D3-9A61-48DF-B0DA-A16AC6D6309C}" type="datetimeFigureOut">
              <a:rPr lang="pl-PL" smtClean="0"/>
              <a:pPr/>
              <a:t>24.11.2019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8A4A-3559-4EA8-80B0-937381AFDD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F7C2D3-9A61-48DF-B0DA-A16AC6D6309C}" type="datetimeFigureOut">
              <a:rPr lang="pl-PL" smtClean="0"/>
              <a:pPr/>
              <a:t>24.11.2019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78A4A-3559-4EA8-80B0-937381AFDDF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C2D3-9A61-48DF-B0DA-A16AC6D6309C}" type="datetimeFigureOut">
              <a:rPr lang="pl-PL" smtClean="0"/>
              <a:pPr/>
              <a:t>24.11.2019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78A4A-3559-4EA8-80B0-937381AFDDF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0F7C2D3-9A61-48DF-B0DA-A16AC6D6309C}" type="datetimeFigureOut">
              <a:rPr lang="pl-PL" smtClean="0"/>
              <a:pPr/>
              <a:t>24.11.2019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78A4A-3559-4EA8-80B0-937381AFDDF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l.pons.com/t%C5%82umaczenie/angielski-polski/district" TargetMode="External"/><Relationship Id="rId13" Type="http://schemas.openxmlformats.org/officeDocument/2006/relationships/hyperlink" Target="https://pl.pons.com/t%C5%82umaczenie/angielski-polski/rick" TargetMode="External"/><Relationship Id="rId3" Type="http://schemas.openxmlformats.org/officeDocument/2006/relationships/image" Target="../media/image32.jpeg"/><Relationship Id="rId7" Type="http://schemas.openxmlformats.org/officeDocument/2006/relationships/hyperlink" Target="https://pl.pons.com/t%C5%82umaczenie/angielski-polski/Katowice" TargetMode="External"/><Relationship Id="rId12" Type="http://schemas.openxmlformats.org/officeDocument/2006/relationships/hyperlink" Target="https://pl.pons.com/t%C5%82umaczenie/angielski-polski/its" TargetMode="External"/><Relationship Id="rId2" Type="http://schemas.openxmlformats.org/officeDocument/2006/relationships/image" Target="../media/image31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11" Type="http://schemas.openxmlformats.org/officeDocument/2006/relationships/hyperlink" Target="https://pl.pons.com/t%C5%82umaczenie/angielski-polski/for" TargetMode="External"/><Relationship Id="rId5" Type="http://schemas.openxmlformats.org/officeDocument/2006/relationships/image" Target="../media/image34.jpeg"/><Relationship Id="rId15" Type="http://schemas.openxmlformats.org/officeDocument/2006/relationships/hyperlink" Target="https://www.deepl.com/home" TargetMode="External"/><Relationship Id="rId10" Type="http://schemas.openxmlformats.org/officeDocument/2006/relationships/hyperlink" Target="https://pl.pons.com/t%C5%82umaczenie/angielski-polski/known" TargetMode="External"/><Relationship Id="rId4" Type="http://schemas.openxmlformats.org/officeDocument/2006/relationships/image" Target="../media/image33.jpeg"/><Relationship Id="rId9" Type="http://schemas.openxmlformats.org/officeDocument/2006/relationships/hyperlink" Target="https://pl.pons.com/t%C5%82umaczenie/angielski-polski/Nikiszowiec" TargetMode="External"/><Relationship Id="rId14" Type="http://schemas.openxmlformats.org/officeDocument/2006/relationships/hyperlink" Target="https://pl.pons.com/t%C5%82umaczenie/angielski-polski/ilding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1.png"/><Relationship Id="rId3" Type="http://schemas.openxmlformats.org/officeDocument/2006/relationships/image" Target="../media/image5.jpeg"/><Relationship Id="rId7" Type="http://schemas.openxmlformats.org/officeDocument/2006/relationships/image" Target="../media/image30.jpeg"/><Relationship Id="rId12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7.jpeg"/><Relationship Id="rId5" Type="http://schemas.openxmlformats.org/officeDocument/2006/relationships/image" Target="../media/image28.png"/><Relationship Id="rId15" Type="http://schemas.openxmlformats.org/officeDocument/2006/relationships/image" Target="../media/image20.jpeg"/><Relationship Id="rId10" Type="http://schemas.openxmlformats.org/officeDocument/2006/relationships/image" Target="../media/image38.jpeg"/><Relationship Id="rId4" Type="http://schemas.openxmlformats.org/officeDocument/2006/relationships/image" Target="../media/image18.jpeg"/><Relationship Id="rId9" Type="http://schemas.openxmlformats.org/officeDocument/2006/relationships/image" Target="../media/image41.jpeg"/><Relationship Id="rId1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2800" dirty="0" smtClean="0"/>
              <a:t>About</a:t>
            </a:r>
            <a:r>
              <a:rPr lang="pl-PL" sz="2800" dirty="0" smtClean="0"/>
              <a:t> Poland</a:t>
            </a:r>
            <a:endParaRPr lang="pl-PL" sz="280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" y="836712"/>
            <a:ext cx="8305800" cy="2578220"/>
          </a:xfrm>
        </p:spPr>
        <p:txBody>
          <a:bodyPr/>
          <a:lstStyle/>
          <a:p>
            <a:r>
              <a:rPr lang="en-GB" dirty="0" smtClean="0"/>
              <a:t>Polish</a:t>
            </a:r>
            <a:r>
              <a:rPr lang="pl-PL" dirty="0" smtClean="0"/>
              <a:t> </a:t>
            </a:r>
            <a:r>
              <a:rPr lang="pl-PL" dirty="0" smtClean="0"/>
              <a:t>traditions</a:t>
            </a:r>
            <a:r>
              <a:rPr lang="pl-PL" dirty="0" smtClean="0"/>
              <a:t>…</a:t>
            </a:r>
            <a:br>
              <a:rPr lang="pl-PL" dirty="0" smtClean="0"/>
            </a:br>
            <a:r>
              <a:rPr lang="pl-PL" dirty="0" smtClean="0"/>
              <a:t>…and </a:t>
            </a:r>
            <a:r>
              <a:rPr lang="pl-PL" dirty="0" smtClean="0"/>
              <a:t>more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156176" y="5301209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By </a:t>
            </a:r>
            <a:r>
              <a:rPr lang="pl-PL" u="sng" dirty="0" smtClean="0"/>
              <a:t>Artur Iskra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14338" name="Picture 2" descr="Flaga Pol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38935"/>
            <a:ext cx="1334641" cy="832817"/>
          </a:xfrm>
          <a:prstGeom prst="rect">
            <a:avLst/>
          </a:prstGeom>
          <a:noFill/>
        </p:spPr>
      </p:pic>
      <p:pic>
        <p:nvPicPr>
          <p:cNvPr id="14340" name="Picture 4" descr="Godło Pols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916832"/>
            <a:ext cx="881633" cy="1037215"/>
          </a:xfrm>
          <a:prstGeom prst="rect">
            <a:avLst/>
          </a:prstGeom>
          <a:noFill/>
        </p:spPr>
      </p:pic>
      <p:pic>
        <p:nvPicPr>
          <p:cNvPr id="14342" name="Picture 6" descr="Ilustrac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3606">
            <a:off x="683568" y="3861048"/>
            <a:ext cx="1676400" cy="227647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</p:pic>
      <p:sp>
        <p:nvSpPr>
          <p:cNvPr id="8" name="pole tekstowe 7"/>
          <p:cNvSpPr txBox="1"/>
          <p:nvPr/>
        </p:nvSpPr>
        <p:spPr>
          <a:xfrm rot="393447">
            <a:off x="6736742" y="2957783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Coat</a:t>
            </a:r>
            <a:r>
              <a:rPr lang="pl-PL" sz="1200" dirty="0" smtClean="0"/>
              <a:t> of </a:t>
            </a:r>
            <a:r>
              <a:rPr lang="pl-PL" sz="1200" dirty="0" smtClean="0"/>
              <a:t>arms</a:t>
            </a:r>
            <a:r>
              <a:rPr lang="pl-PL" sz="1200" dirty="0" smtClean="0"/>
              <a:t> of Poland</a:t>
            </a:r>
            <a:endParaRPr lang="pl-PL" sz="1200" dirty="0"/>
          </a:p>
        </p:txBody>
      </p:sp>
      <p:sp>
        <p:nvSpPr>
          <p:cNvPr id="9" name="pole tekstowe 8"/>
          <p:cNvSpPr txBox="1"/>
          <p:nvPr/>
        </p:nvSpPr>
        <p:spPr>
          <a:xfrm rot="182940">
            <a:off x="613518" y="2456136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Polish</a:t>
            </a:r>
            <a:r>
              <a:rPr lang="pl-PL" sz="1200" dirty="0" smtClean="0"/>
              <a:t> flag</a:t>
            </a:r>
            <a:endParaRPr lang="pl-PL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err="1" smtClean="0"/>
              <a:t>Created</a:t>
            </a:r>
            <a:r>
              <a:rPr lang="pl-PL" dirty="0" smtClean="0"/>
              <a:t> by:  </a:t>
            </a:r>
            <a:r>
              <a:rPr lang="pl-PL" u="sng" dirty="0" smtClean="0"/>
              <a:t>Artur Iskra</a:t>
            </a:r>
            <a:endParaRPr lang="pl-PL" u="sng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for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attention</a:t>
            </a:r>
            <a:r>
              <a:rPr lang="pl-PL" dirty="0" smtClean="0"/>
              <a:t>!</a:t>
            </a:r>
            <a:endParaRPr lang="pl-PL" dirty="0"/>
          </a:p>
        </p:txBody>
      </p:sp>
      <p:pic>
        <p:nvPicPr>
          <p:cNvPr id="22532" name="Picture 4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7219">
            <a:off x="5565008" y="781462"/>
            <a:ext cx="2050322" cy="1366882"/>
          </a:xfrm>
          <a:prstGeom prst="rect">
            <a:avLst/>
          </a:prstGeom>
          <a:noFill/>
        </p:spPr>
      </p:pic>
      <p:pic>
        <p:nvPicPr>
          <p:cNvPr id="22534" name="Picture 6" descr="Znalezione obrazy dla zapytania erasmus +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589240"/>
            <a:ext cx="2051720" cy="818456"/>
          </a:xfrm>
          <a:prstGeom prst="rect">
            <a:avLst/>
          </a:prstGeom>
          <a:noFill/>
        </p:spPr>
      </p:pic>
      <p:pic>
        <p:nvPicPr>
          <p:cNvPr id="22536" name="Picture 8" descr="Znalezione obrazy dla zapytania unia europejs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94915">
            <a:off x="949908" y="685420"/>
            <a:ext cx="1759548" cy="1173032"/>
          </a:xfrm>
          <a:prstGeom prst="rect">
            <a:avLst/>
          </a:prstGeom>
          <a:noFill/>
        </p:spPr>
      </p:pic>
      <p:pic>
        <p:nvPicPr>
          <p:cNvPr id="22538" name="Picture 10" descr="Znalezione obrazy dla zapytania unia europejs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4148" y="5805264"/>
            <a:ext cx="756084" cy="504056"/>
          </a:xfrm>
          <a:prstGeom prst="rect">
            <a:avLst/>
          </a:prstGeom>
          <a:noFill/>
        </p:spPr>
      </p:pic>
      <p:pic>
        <p:nvPicPr>
          <p:cNvPr id="9" name="Picture 2" descr="Her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8373">
            <a:off x="7771720" y="1437980"/>
            <a:ext cx="952500" cy="11715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/>
          <a:lstStyle/>
          <a:p>
            <a:r>
              <a:rPr lang="pl-PL" dirty="0" smtClean="0"/>
              <a:t>          </a:t>
            </a:r>
            <a:r>
              <a:rPr lang="pl-PL" dirty="0" smtClean="0"/>
              <a:t>Geography</a:t>
            </a:r>
            <a:r>
              <a:rPr lang="pl-PL" dirty="0" smtClean="0"/>
              <a:t> of Poland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27584" y="119675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Poland </a:t>
            </a:r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</a:t>
            </a:r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most of part </a:t>
            </a:r>
            <a:r>
              <a:rPr lang="pl-PL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lowland</a:t>
            </a:r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country </a:t>
            </a:r>
            <a:r>
              <a:rPr lang="pl-PL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with</a:t>
            </a:r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hills</a:t>
            </a:r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and mountains on </a:t>
            </a:r>
            <a:r>
              <a:rPr lang="pl-PL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south</a:t>
            </a:r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and </a:t>
            </a:r>
            <a:r>
              <a:rPr lang="pl-PL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sea</a:t>
            </a:r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on </a:t>
            </a:r>
            <a:r>
              <a:rPr lang="pl-PL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north</a:t>
            </a:r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</a:t>
            </a:r>
            <a:r>
              <a:rPr lang="pl-PL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he</a:t>
            </a:r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capital of Poland </a:t>
            </a:r>
            <a:r>
              <a:rPr lang="pl-PL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Warsaw </a:t>
            </a:r>
            <a:r>
              <a:rPr lang="pl-PL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with</a:t>
            </a:r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about</a:t>
            </a:r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1,7 milion </a:t>
            </a:r>
            <a:r>
              <a:rPr lang="pl-PL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inhabitants</a:t>
            </a:r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 In my </a:t>
            </a:r>
            <a:r>
              <a:rPr lang="pl-PL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opinion</a:t>
            </a:r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pl-PL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t</a:t>
            </a:r>
            <a:r>
              <a:rPr lang="pl-PL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his</a:t>
            </a:r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most </a:t>
            </a:r>
            <a:r>
              <a:rPr lang="pl-PL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beautiful</a:t>
            </a:r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and </a:t>
            </a:r>
            <a:r>
              <a:rPr lang="pl-PL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biggest</a:t>
            </a:r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city </a:t>
            </a:r>
            <a:r>
              <a:rPr lang="pl-PL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</a:t>
            </a:r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our</a:t>
            </a:r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country.</a:t>
            </a:r>
            <a:endParaRPr lang="pl-PL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Znalezione obrazy dla zapytania morskie o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20888"/>
            <a:ext cx="2304256" cy="1293893"/>
          </a:xfrm>
          <a:prstGeom prst="rect">
            <a:avLst/>
          </a:prstGeom>
          <a:noFill/>
          <a:ln w="25400" cmpd="dbl">
            <a:solidFill>
              <a:schemeClr val="tx1"/>
            </a:solidFill>
          </a:ln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</p:pic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93096"/>
            <a:ext cx="2736304" cy="1541776"/>
          </a:xfrm>
          <a:prstGeom prst="rect">
            <a:avLst/>
          </a:prstGeom>
          <a:noFill/>
          <a:ln w="63500">
            <a:solidFill>
              <a:schemeClr val="tx1"/>
            </a:solidFill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</p:pic>
      <p:pic>
        <p:nvPicPr>
          <p:cNvPr id="1030" name="Picture 6" descr="Znalezione obrazy dla zapytania warszaw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20888"/>
            <a:ext cx="2264735" cy="1512168"/>
          </a:xfrm>
          <a:prstGeom prst="rect">
            <a:avLst/>
          </a:prstGeom>
          <a:noFill/>
          <a:ln w="22225">
            <a:solidFill>
              <a:schemeClr val="accent3">
                <a:lumMod val="50000"/>
              </a:schemeClr>
            </a:solidFill>
            <a:prstDash val="lg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1032" name="AutoShape 8" descr="Znalezione obrazy dla zapytania warsza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4" name="AutoShape 10" descr="Znalezione obrazy dla zapytania warsza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6" name="AutoShape 12" descr="Znalezione obrazy dla zapytania warsza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8" name="AutoShape 14" descr="Podobny obr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40" name="AutoShape 16" descr="Podobny obr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42" name="Picture 18" descr="Znalezione obrazy dla zapytania niziny pols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5445224"/>
            <a:ext cx="1937792" cy="1090008"/>
          </a:xfrm>
          <a:prstGeom prst="rect">
            <a:avLst/>
          </a:prstGeom>
          <a:noFill/>
          <a:ln w="34925" cap="flat" cmpd="thickThin">
            <a:solidFill>
              <a:schemeClr val="tx2">
                <a:lumMod val="1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1044" name="AutoShape 20" descr="Znalezione obrazy dla zapytania stare miasto warsza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46" name="Picture 22" descr="Podobny obra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437112"/>
            <a:ext cx="2016224" cy="1442351"/>
          </a:xfrm>
          <a:prstGeom prst="rect">
            <a:avLst/>
          </a:prstGeom>
          <a:noFill/>
          <a:ln w="53975" cmpd="tri">
            <a:solidFill>
              <a:schemeClr val="tx1"/>
            </a:solidFill>
          </a:ln>
        </p:spPr>
      </p:pic>
      <p:sp>
        <p:nvSpPr>
          <p:cNvPr id="1048" name="AutoShape 24" descr="Znalezione obrazy dla zapytania warszawa her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50" name="AutoShape 26" descr="Znalezione obrazy dla zapytania warszawa her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52" name="AutoShape 28" descr="Znalezione obrazy dla zapytania warszawa her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54" name="AutoShape 30" descr="Znalezione obrazy dla zapytania warszawa her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179512" y="3789040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Morskie Oko </a:t>
            </a:r>
            <a:r>
              <a:rPr lang="pl-PL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is</a:t>
            </a:r>
            <a:r>
              <a:rPr lang="pl-PL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pl-PL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most </a:t>
            </a:r>
            <a:r>
              <a:rPr lang="pl-PL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beautiful</a:t>
            </a:r>
            <a:r>
              <a:rPr lang="pl-PL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lake</a:t>
            </a:r>
            <a:r>
              <a:rPr lang="pl-PL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</a:t>
            </a:r>
            <a:r>
              <a:rPr lang="pl-PL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Poland.</a:t>
            </a:r>
            <a:r>
              <a:rPr lang="pl-PL" sz="1400" dirty="0" smtClean="0">
                <a:solidFill>
                  <a:srgbClr val="002060"/>
                </a:solidFill>
              </a:rPr>
              <a:t> </a:t>
            </a:r>
            <a:endParaRPr lang="pl-PL" sz="1400" dirty="0">
              <a:solidFill>
                <a:srgbClr val="002060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5868144" y="5949280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accent2">
                    <a:lumMod val="50000"/>
                  </a:schemeClr>
                </a:solidFill>
              </a:rPr>
              <a:t>Old </a:t>
            </a:r>
            <a:r>
              <a:rPr lang="pl-PL" sz="1400" dirty="0" err="1" smtClean="0">
                <a:solidFill>
                  <a:schemeClr val="accent2">
                    <a:lumMod val="50000"/>
                  </a:schemeClr>
                </a:solidFill>
              </a:rPr>
              <a:t>town</a:t>
            </a:r>
            <a:r>
              <a:rPr lang="pl-PL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1400" dirty="0" err="1" smtClean="0">
                <a:solidFill>
                  <a:schemeClr val="accent2">
                    <a:lumMod val="50000"/>
                  </a:schemeClr>
                </a:solidFill>
              </a:rPr>
              <a:t>in</a:t>
            </a:r>
            <a:r>
              <a:rPr lang="pl-PL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accent2">
                    <a:lumMod val="50000"/>
                  </a:schemeClr>
                </a:solidFill>
              </a:rPr>
              <a:t>Warsaw</a:t>
            </a:r>
            <a:endParaRPr lang="pl-PL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755576" y="5877272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>
                <a:solidFill>
                  <a:schemeClr val="accent6">
                    <a:lumMod val="50000"/>
                  </a:schemeClr>
                </a:solidFill>
              </a:rPr>
              <a:t>Baltic</a:t>
            </a:r>
            <a:r>
              <a:rPr lang="pl-PL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1400" dirty="0" err="1" smtClean="0">
                <a:solidFill>
                  <a:schemeClr val="accent6">
                    <a:lumMod val="50000"/>
                  </a:schemeClr>
                </a:solidFill>
              </a:rPr>
              <a:t>Sea</a:t>
            </a:r>
            <a:endParaRPr lang="pl-PL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4644008" y="3933056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Palace</a:t>
            </a:r>
            <a:r>
              <a:rPr lang="pl-PL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of </a:t>
            </a:r>
            <a:r>
              <a:rPr lang="pl-PL" sz="1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</a:t>
            </a:r>
            <a:r>
              <a:rPr lang="pl-PL" sz="1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ulture</a:t>
            </a:r>
            <a:r>
              <a:rPr lang="pl-PL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and Science</a:t>
            </a:r>
            <a:endParaRPr lang="pl-PL" sz="1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1" name="Łącznik prosty 30"/>
          <p:cNvCxnSpPr/>
          <p:nvPr/>
        </p:nvCxnSpPr>
        <p:spPr>
          <a:xfrm flipH="1" flipV="1">
            <a:off x="5652120" y="5589240"/>
            <a:ext cx="72008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 flipH="1" flipV="1">
            <a:off x="5220072" y="4869160"/>
            <a:ext cx="36004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/>
          <p:cNvCxnSpPr/>
          <p:nvPr/>
        </p:nvCxnSpPr>
        <p:spPr>
          <a:xfrm flipH="1" flipV="1">
            <a:off x="4499992" y="4365104"/>
            <a:ext cx="43204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 flipH="1" flipV="1">
            <a:off x="4211960" y="3501008"/>
            <a:ext cx="72008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38"/>
          <p:cNvCxnSpPr/>
          <p:nvPr/>
        </p:nvCxnSpPr>
        <p:spPr>
          <a:xfrm flipH="1" flipV="1">
            <a:off x="3779912" y="2636912"/>
            <a:ext cx="36004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0" name="Picture 36" descr="Podobny obra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2276872"/>
            <a:ext cx="1124372" cy="1410719"/>
          </a:xfrm>
          <a:prstGeom prst="rect">
            <a:avLst/>
          </a:prstGeom>
          <a:noFill/>
          <a:ln w="41275" cap="rnd" cmpd="dbl">
            <a:solidFill>
              <a:schemeClr val="bg1"/>
            </a:solidFill>
          </a:ln>
        </p:spPr>
      </p:pic>
      <p:cxnSp>
        <p:nvCxnSpPr>
          <p:cNvPr id="44" name="Łącznik prosty 43"/>
          <p:cNvCxnSpPr/>
          <p:nvPr/>
        </p:nvCxnSpPr>
        <p:spPr>
          <a:xfrm flipH="1" flipV="1">
            <a:off x="5652120" y="5517232"/>
            <a:ext cx="144016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45"/>
          <p:cNvCxnSpPr/>
          <p:nvPr/>
        </p:nvCxnSpPr>
        <p:spPr>
          <a:xfrm flipH="1" flipV="1">
            <a:off x="5220072" y="4941168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47"/>
          <p:cNvCxnSpPr/>
          <p:nvPr/>
        </p:nvCxnSpPr>
        <p:spPr>
          <a:xfrm flipH="1" flipV="1">
            <a:off x="4427984" y="4365104"/>
            <a:ext cx="43204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49"/>
          <p:cNvCxnSpPr/>
          <p:nvPr/>
        </p:nvCxnSpPr>
        <p:spPr>
          <a:xfrm flipH="1" flipV="1">
            <a:off x="4211960" y="3356992"/>
            <a:ext cx="144016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/>
          <p:cNvCxnSpPr/>
          <p:nvPr/>
        </p:nvCxnSpPr>
        <p:spPr>
          <a:xfrm flipH="1" flipV="1">
            <a:off x="3707904" y="2708920"/>
            <a:ext cx="50405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       A </a:t>
            </a:r>
            <a:r>
              <a:rPr lang="pl-PL" dirty="0" err="1" smtClean="0"/>
              <a:t>little</a:t>
            </a:r>
            <a:r>
              <a:rPr lang="pl-PL" dirty="0" smtClean="0"/>
              <a:t>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Warsaw</a:t>
            </a:r>
            <a:endParaRPr lang="pl-PL" dirty="0"/>
          </a:p>
        </p:txBody>
      </p:sp>
      <p:sp>
        <p:nvSpPr>
          <p:cNvPr id="17410" name="AutoShape 2" descr="Znalezione obrazy dla zapytania metro warsza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7412" name="Picture 4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25144"/>
            <a:ext cx="2200300" cy="1466867"/>
          </a:xfrm>
          <a:prstGeom prst="rect">
            <a:avLst/>
          </a:prstGeom>
          <a:noFill/>
          <a:ln w="44450" cmpd="thickThin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17414" name="Picture 6" descr="Znalezione obrazy dla zapytania kolumna zygmunta warsza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77072"/>
            <a:ext cx="2254896" cy="1389932"/>
          </a:xfrm>
          <a:prstGeom prst="rect">
            <a:avLst/>
          </a:prstGeom>
          <a:noFill/>
          <a:ln w="57150" cmpd="tri">
            <a:solidFill>
              <a:schemeClr val="accent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17416" name="Picture 8" descr="Znalezione obrazy dla zapytania metro warszawa zna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864096" cy="864096"/>
          </a:xfrm>
          <a:prstGeom prst="rect">
            <a:avLst/>
          </a:prstGeom>
          <a:noFill/>
        </p:spPr>
      </p:pic>
      <p:pic>
        <p:nvPicPr>
          <p:cNvPr id="17418" name="Picture 10" descr="Znalezione obrazy dla zapytania warszaw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708920"/>
            <a:ext cx="3192472" cy="1800199"/>
          </a:xfrm>
          <a:prstGeom prst="rect">
            <a:avLst/>
          </a:prstGeom>
          <a:noFill/>
          <a:ln w="28575" cmpd="sng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20" name="Picture 12" descr="Znalezione obrazy dla zapytania warszawa z przed wojn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725144"/>
            <a:ext cx="1919805" cy="1440215"/>
          </a:xfrm>
          <a:prstGeom prst="rect">
            <a:avLst/>
          </a:prstGeom>
          <a:noFill/>
          <a:ln w="41275" cmpd="dbl">
            <a:solidFill>
              <a:schemeClr val="bg1"/>
            </a:solidFill>
          </a:ln>
        </p:spPr>
      </p:pic>
      <p:pic>
        <p:nvPicPr>
          <p:cNvPr id="17422" name="Picture 14" descr="Ilustracj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4581128"/>
            <a:ext cx="943904" cy="1584176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611560" y="1412776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Warsaw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 capital of Poland.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It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situated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along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Vistula River.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It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was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permanently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inhabited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by Zygmunt III Waza. Warsaw was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destroyed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by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Germans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during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World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War II and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reconstruction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took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over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30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years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! Warsaw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not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first capital of Poland.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first one was Gniezno and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then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Cracow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11560" y="6237312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Warsaw metro</a:t>
            </a:r>
            <a:endParaRPr lang="pl-PL" sz="1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131840" y="6165304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Warsaw </a:t>
            </a:r>
            <a:r>
              <a:rPr lang="pl-PL" sz="1400" dirty="0" err="1" smtClean="0"/>
              <a:t>before</a:t>
            </a:r>
            <a:r>
              <a:rPr lang="pl-PL" sz="1400" dirty="0" smtClean="0"/>
              <a:t> </a:t>
            </a:r>
            <a:r>
              <a:rPr lang="pl-PL" sz="1400" dirty="0" err="1" smtClean="0"/>
              <a:t>the</a:t>
            </a:r>
            <a:r>
              <a:rPr lang="pl-PL" sz="1400" dirty="0" smtClean="0"/>
              <a:t> war</a:t>
            </a:r>
            <a:endParaRPr lang="pl-PL" sz="14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148064" y="551723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Kolumn of Zygmunt III Waza</a:t>
            </a:r>
            <a:endParaRPr lang="pl-PL" sz="14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6948264" y="6165304"/>
            <a:ext cx="2195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/>
              <a:t>Coat</a:t>
            </a:r>
            <a:r>
              <a:rPr lang="pl-PL" sz="1400" dirty="0" smtClean="0"/>
              <a:t> of </a:t>
            </a:r>
            <a:r>
              <a:rPr lang="pl-PL" sz="1400" dirty="0" err="1" smtClean="0"/>
              <a:t>arms</a:t>
            </a:r>
            <a:r>
              <a:rPr lang="pl-PL" sz="1400" dirty="0" smtClean="0"/>
              <a:t> of Warsaw</a:t>
            </a:r>
            <a:endParaRPr lang="pl-PL" sz="1400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pl-PL" dirty="0" smtClean="0"/>
              <a:t>              </a:t>
            </a:r>
            <a:r>
              <a:rPr lang="pl-PL" dirty="0" err="1" smtClean="0"/>
              <a:t>Culture</a:t>
            </a:r>
            <a:r>
              <a:rPr lang="pl-PL" dirty="0" smtClean="0"/>
              <a:t> and </a:t>
            </a:r>
            <a:r>
              <a:rPr lang="pl-PL" dirty="0" err="1" smtClean="0"/>
              <a:t>traditons</a:t>
            </a:r>
            <a:endParaRPr lang="pl-PL" dirty="0"/>
          </a:p>
        </p:txBody>
      </p:sp>
      <p:sp>
        <p:nvSpPr>
          <p:cNvPr id="6148" name="AutoShape 4" descr="Znalezione obrazy dla zapytania klus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56" name="Picture 12" descr="Znalezione obrazy dla zapytania Strój górali żywiecki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61048"/>
            <a:ext cx="1269959" cy="1897099"/>
          </a:xfrm>
          <a:prstGeom prst="rect">
            <a:avLst/>
          </a:prstGeom>
          <a:noFill/>
          <a:ln w="25400" cmpd="thickThin">
            <a:solidFill>
              <a:schemeClr val="accent3">
                <a:lumMod val="40000"/>
                <a:lumOff val="60000"/>
              </a:schemeClr>
            </a:solidFill>
            <a:prstDash val="lgDashDotDot"/>
          </a:ln>
        </p:spPr>
      </p:pic>
      <p:sp>
        <p:nvSpPr>
          <p:cNvPr id="6158" name="AutoShape 14" descr="Znalezione obrazy dla zapytania strój krakows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60" name="Picture 16" descr="Znalezione obrazy dla zapytania strój krakows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429000"/>
            <a:ext cx="3143927" cy="2089663"/>
          </a:xfrm>
          <a:prstGeom prst="rect">
            <a:avLst/>
          </a:prstGeom>
          <a:noFill/>
          <a:ln w="15875">
            <a:solidFill>
              <a:schemeClr val="bg1">
                <a:lumMod val="85000"/>
                <a:lumOff val="15000"/>
              </a:schemeClr>
            </a:solidFill>
            <a:prstDash val="sysDash"/>
          </a:ln>
        </p:spPr>
      </p:pic>
      <p:pic>
        <p:nvPicPr>
          <p:cNvPr id="6162" name="Picture 18" descr="Znalezione obrazy dla zapytania Strój kurpiows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717032"/>
            <a:ext cx="1404156" cy="1897508"/>
          </a:xfrm>
          <a:prstGeom prst="rect">
            <a:avLst/>
          </a:prstGeom>
          <a:noFill/>
          <a:ln w="38100" cmpd="dbl">
            <a:solidFill>
              <a:schemeClr val="tx1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6164" name="AutoShape 20" descr="Znalezione obrazy dla zapytania Strój kaszubs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66" name="Picture 22" descr="Podobny obra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3284984"/>
            <a:ext cx="1522674" cy="2295153"/>
          </a:xfrm>
          <a:prstGeom prst="rect">
            <a:avLst/>
          </a:prstGeom>
          <a:noFill/>
          <a:ln w="44450" cmpd="sng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15" name="pole tekstowe 14"/>
          <p:cNvSpPr txBox="1"/>
          <p:nvPr/>
        </p:nvSpPr>
        <p:spPr>
          <a:xfrm>
            <a:off x="827584" y="1052736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Polish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culture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very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diverse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and </a:t>
            </a:r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has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many </a:t>
            </a:r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different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varieties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he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culture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Pomerania </a:t>
            </a:r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different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from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culture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mountains. </a:t>
            </a:r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Traditional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holidays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are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also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different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from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those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other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parts of 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Europe.</a:t>
            </a:r>
            <a:endParaRPr lang="pl-P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899592" y="1916832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One of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traditiona</a:t>
            </a:r>
            <a:r>
              <a:rPr lang="pl-PL" sz="1600" dirty="0" err="1" smtClean="0"/>
              <a:t>l</a:t>
            </a:r>
            <a:r>
              <a:rPr lang="pl-PL" sz="1600" dirty="0" smtClean="0"/>
              <a:t> </a:t>
            </a:r>
            <a:r>
              <a:rPr lang="pl-PL" sz="1600" dirty="0" err="1" smtClean="0"/>
              <a:t>Polish</a:t>
            </a:r>
            <a:r>
              <a:rPr lang="pl-PL" sz="1600" dirty="0" smtClean="0"/>
              <a:t> </a:t>
            </a:r>
            <a:r>
              <a:rPr lang="pl-PL" sz="1600" dirty="0" err="1" smtClean="0"/>
              <a:t>is</a:t>
            </a:r>
            <a:r>
              <a:rPr lang="pl-PL" sz="1600" dirty="0" smtClean="0"/>
              <a:t> </a:t>
            </a:r>
            <a:r>
              <a:rPr lang="pl-PL" sz="1600" dirty="0" err="1" smtClean="0"/>
              <a:t>Fat</a:t>
            </a:r>
            <a:r>
              <a:rPr lang="pl-PL" sz="1600" dirty="0" smtClean="0"/>
              <a:t> </a:t>
            </a:r>
            <a:r>
              <a:rPr lang="pl-PL" sz="1600" dirty="0" err="1" smtClean="0"/>
              <a:t>Thursday</a:t>
            </a:r>
            <a:r>
              <a:rPr lang="pl-PL" sz="1600" dirty="0" smtClean="0"/>
              <a:t>, </a:t>
            </a:r>
            <a:r>
              <a:rPr lang="pl-PL" sz="1600" dirty="0" err="1" smtClean="0"/>
              <a:t>which</a:t>
            </a:r>
            <a:r>
              <a:rPr lang="pl-PL" sz="1600" dirty="0" smtClean="0"/>
              <a:t> </a:t>
            </a:r>
            <a:r>
              <a:rPr lang="pl-PL" sz="1600" dirty="0" err="1" smtClean="0"/>
              <a:t>is</a:t>
            </a:r>
            <a:r>
              <a:rPr lang="pl-PL" sz="1600" dirty="0" smtClean="0"/>
              <a:t> </a:t>
            </a:r>
            <a:r>
              <a:rPr lang="pl-PL" sz="1600" dirty="0" err="1" smtClean="0"/>
              <a:t>known</a:t>
            </a:r>
            <a:r>
              <a:rPr lang="pl-PL" sz="1600" dirty="0" smtClean="0"/>
              <a:t> </a:t>
            </a:r>
            <a:r>
              <a:rPr lang="pl-PL" sz="1600" dirty="0" smtClean="0"/>
              <a:t>for </a:t>
            </a:r>
            <a:r>
              <a:rPr lang="pl-PL" sz="1600" dirty="0" err="1" smtClean="0"/>
              <a:t>eating</a:t>
            </a:r>
            <a:r>
              <a:rPr lang="pl-PL" sz="1600" dirty="0" smtClean="0"/>
              <a:t> </a:t>
            </a:r>
            <a:r>
              <a:rPr lang="pl-PL" sz="1600" dirty="0" err="1" smtClean="0"/>
              <a:t>donuts</a:t>
            </a:r>
            <a:r>
              <a:rPr lang="pl-PL" sz="1600" dirty="0" smtClean="0"/>
              <a:t>.  Andrei </a:t>
            </a:r>
            <a:r>
              <a:rPr lang="pl-PL" sz="1600" dirty="0" err="1" smtClean="0"/>
              <a:t>is</a:t>
            </a:r>
            <a:r>
              <a:rPr lang="pl-PL" sz="1600" dirty="0" smtClean="0"/>
              <a:t> </a:t>
            </a:r>
            <a:r>
              <a:rPr lang="pl-PL" sz="1600" dirty="0" err="1" smtClean="0"/>
              <a:t>also</a:t>
            </a:r>
            <a:r>
              <a:rPr lang="pl-PL" sz="1600" dirty="0" smtClean="0"/>
              <a:t> </a:t>
            </a:r>
            <a:r>
              <a:rPr lang="pl-PL" sz="1600" dirty="0" err="1" smtClean="0"/>
              <a:t>know</a:t>
            </a:r>
            <a:r>
              <a:rPr lang="pl-PL" sz="1600" dirty="0" smtClean="0"/>
              <a:t> for his </a:t>
            </a:r>
            <a:r>
              <a:rPr lang="pl-PL" sz="1600" dirty="0" err="1" smtClean="0">
                <a:solidFill>
                  <a:srgbClr val="FF0000"/>
                </a:solidFill>
              </a:rPr>
              <a:t>fortune-telling</a:t>
            </a:r>
            <a:r>
              <a:rPr lang="pl-PL" sz="1600" dirty="0" smtClean="0">
                <a:solidFill>
                  <a:srgbClr val="FF0000"/>
                </a:solidFill>
              </a:rPr>
              <a:t>. </a:t>
            </a:r>
            <a:r>
              <a:rPr lang="pl-PL" sz="1600" dirty="0" err="1" smtClean="0">
                <a:solidFill>
                  <a:srgbClr val="FF0000"/>
                </a:solidFill>
              </a:rPr>
              <a:t>The</a:t>
            </a:r>
            <a:r>
              <a:rPr lang="pl-PL" sz="1600" dirty="0" smtClean="0">
                <a:solidFill>
                  <a:srgbClr val="FF0000"/>
                </a:solidFill>
              </a:rPr>
              <a:t> most </a:t>
            </a:r>
            <a:r>
              <a:rPr lang="pl-PL" sz="1600" dirty="0" err="1" smtClean="0">
                <a:solidFill>
                  <a:srgbClr val="FF0000"/>
                </a:solidFill>
              </a:rPr>
              <a:t>important</a:t>
            </a:r>
            <a:r>
              <a:rPr lang="pl-PL" sz="1600" dirty="0" smtClean="0">
                <a:solidFill>
                  <a:srgbClr val="FF0000"/>
                </a:solidFill>
              </a:rPr>
              <a:t> </a:t>
            </a:r>
            <a:r>
              <a:rPr lang="pl-PL" sz="1600" dirty="0" err="1" smtClean="0">
                <a:solidFill>
                  <a:srgbClr val="FF0000"/>
                </a:solidFill>
              </a:rPr>
              <a:t>holiday</a:t>
            </a:r>
            <a:r>
              <a:rPr lang="pl-PL" sz="1600" dirty="0" smtClean="0">
                <a:solidFill>
                  <a:srgbClr val="FF0000"/>
                </a:solidFill>
              </a:rPr>
              <a:t> for </a:t>
            </a:r>
            <a:r>
              <a:rPr lang="pl-PL" sz="1600" dirty="0" err="1" smtClean="0">
                <a:solidFill>
                  <a:srgbClr val="FF0000"/>
                </a:solidFill>
              </a:rPr>
              <a:t>Polish</a:t>
            </a:r>
            <a:r>
              <a:rPr lang="pl-PL" sz="1600" dirty="0" smtClean="0">
                <a:solidFill>
                  <a:srgbClr val="FF0000"/>
                </a:solidFill>
              </a:rPr>
              <a:t> </a:t>
            </a:r>
            <a:r>
              <a:rPr lang="pl-PL" sz="1600" dirty="0" err="1" smtClean="0">
                <a:solidFill>
                  <a:srgbClr val="FF0000"/>
                </a:solidFill>
              </a:rPr>
              <a:t>people</a:t>
            </a:r>
            <a:r>
              <a:rPr lang="pl-PL" sz="1600" dirty="0" smtClean="0">
                <a:solidFill>
                  <a:srgbClr val="FF0000"/>
                </a:solidFill>
              </a:rPr>
              <a:t> </a:t>
            </a:r>
            <a:r>
              <a:rPr lang="pl-PL" sz="1600" dirty="0" err="1" smtClean="0">
                <a:solidFill>
                  <a:srgbClr val="FF0000"/>
                </a:solidFill>
              </a:rPr>
              <a:t>is</a:t>
            </a:r>
            <a:r>
              <a:rPr lang="pl-PL" sz="1600" dirty="0" smtClean="0">
                <a:solidFill>
                  <a:srgbClr val="FF0000"/>
                </a:solidFill>
              </a:rPr>
              <a:t> </a:t>
            </a:r>
            <a:r>
              <a:rPr lang="pl-PL" sz="1600" dirty="0" err="1" smtClean="0">
                <a:solidFill>
                  <a:srgbClr val="FF0000"/>
                </a:solidFill>
              </a:rPr>
              <a:t>the</a:t>
            </a:r>
            <a:r>
              <a:rPr lang="pl-PL" sz="1600" dirty="0" smtClean="0">
                <a:solidFill>
                  <a:srgbClr val="FF0000"/>
                </a:solidFill>
              </a:rPr>
              <a:t>  </a:t>
            </a:r>
            <a:r>
              <a:rPr lang="pl-PL" sz="1600" dirty="0" err="1" smtClean="0">
                <a:solidFill>
                  <a:srgbClr val="FF0000"/>
                </a:solidFill>
              </a:rPr>
              <a:t>Independence</a:t>
            </a:r>
            <a:r>
              <a:rPr lang="pl-PL" sz="1600" dirty="0" smtClean="0">
                <a:solidFill>
                  <a:srgbClr val="FF0000"/>
                </a:solidFill>
              </a:rPr>
              <a:t>  Day </a:t>
            </a:r>
            <a:r>
              <a:rPr lang="pl-PL" sz="1600" dirty="0" err="1" smtClean="0">
                <a:solidFill>
                  <a:srgbClr val="FF0000"/>
                </a:solidFill>
              </a:rPr>
              <a:t>celebrated</a:t>
            </a:r>
            <a:r>
              <a:rPr lang="pl-PL" sz="1600" dirty="0" smtClean="0">
                <a:solidFill>
                  <a:srgbClr val="FF0000"/>
                </a:solidFill>
              </a:rPr>
              <a:t> on </a:t>
            </a:r>
            <a:r>
              <a:rPr lang="pl-PL" sz="1600" dirty="0" err="1" smtClean="0">
                <a:solidFill>
                  <a:srgbClr val="FF0000"/>
                </a:solidFill>
              </a:rPr>
              <a:t>November</a:t>
            </a:r>
            <a:r>
              <a:rPr lang="pl-PL" sz="1600" dirty="0" smtClean="0">
                <a:solidFill>
                  <a:srgbClr val="FF0000"/>
                </a:solidFill>
              </a:rPr>
              <a:t>  11th.</a:t>
            </a:r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899592" y="321297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Polish</a:t>
            </a:r>
            <a:r>
              <a:rPr lang="pl-PL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folk </a:t>
            </a:r>
            <a:r>
              <a:rPr lang="pl-PL" sz="1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costumes</a:t>
            </a:r>
            <a:r>
              <a:rPr lang="pl-PL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:</a:t>
            </a:r>
            <a:endParaRPr lang="pl-PL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395536" y="5805264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/>
              <a:t>Highlander</a:t>
            </a:r>
            <a:r>
              <a:rPr lang="pl-PL" sz="1400" dirty="0" smtClean="0"/>
              <a:t>  </a:t>
            </a:r>
            <a:r>
              <a:rPr lang="pl-PL" sz="1400" dirty="0" err="1" smtClean="0"/>
              <a:t>outfit</a:t>
            </a:r>
            <a:endParaRPr lang="pl-PL" sz="1400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2123728" y="5733256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Kurpie  </a:t>
            </a:r>
            <a:r>
              <a:rPr lang="pl-PL" sz="1400" dirty="0" err="1" smtClean="0"/>
              <a:t>costume</a:t>
            </a:r>
            <a:endParaRPr lang="pl-PL" sz="14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4427984" y="558924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/>
              <a:t>Cracovian</a:t>
            </a:r>
            <a:r>
              <a:rPr lang="pl-PL" sz="1400" dirty="0" smtClean="0"/>
              <a:t> </a:t>
            </a:r>
            <a:r>
              <a:rPr lang="pl-PL" sz="1400" dirty="0" err="1" smtClean="0"/>
              <a:t>costume</a:t>
            </a:r>
            <a:endParaRPr lang="pl-PL" sz="1400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6876256" y="566124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/>
              <a:t>Kashubian</a:t>
            </a:r>
            <a:r>
              <a:rPr lang="pl-PL" sz="1400" dirty="0" smtClean="0"/>
              <a:t>  </a:t>
            </a:r>
            <a:r>
              <a:rPr lang="pl-PL" sz="1400" dirty="0" err="1" smtClean="0"/>
              <a:t>costume</a:t>
            </a:r>
            <a:endParaRPr lang="pl-PL" sz="1400" dirty="0"/>
          </a:p>
        </p:txBody>
      </p:sp>
      <p:cxnSp>
        <p:nvCxnSpPr>
          <p:cNvPr id="25" name="Łącznik prosty 24"/>
          <p:cNvCxnSpPr/>
          <p:nvPr/>
        </p:nvCxnSpPr>
        <p:spPr>
          <a:xfrm>
            <a:off x="755576" y="1052736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>
            <a:off x="827584" y="3212976"/>
            <a:ext cx="5256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 flipV="1">
            <a:off x="6084168" y="1988840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>
          <a:xfrm>
            <a:off x="827584" y="1916832"/>
            <a:ext cx="5256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</a:t>
            </a:r>
            <a:r>
              <a:rPr lang="pl-PL" dirty="0" err="1" smtClean="0"/>
              <a:t>Try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traditional</a:t>
            </a:r>
            <a:r>
              <a:rPr lang="pl-PL" dirty="0" smtClean="0"/>
              <a:t> </a:t>
            </a:r>
            <a:r>
              <a:rPr lang="pl-PL" dirty="0" err="1" smtClean="0"/>
              <a:t>food</a:t>
            </a:r>
            <a:endParaRPr lang="pl-PL" dirty="0"/>
          </a:p>
        </p:txBody>
      </p:sp>
      <p:pic>
        <p:nvPicPr>
          <p:cNvPr id="4" name="Picture 8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2599567" cy="1800200"/>
          </a:xfrm>
          <a:prstGeom prst="rect">
            <a:avLst/>
          </a:prstGeom>
          <a:noFill/>
          <a:ln w="41275" cmpd="sng">
            <a:solidFill>
              <a:schemeClr val="bg1"/>
            </a:solidFill>
          </a:ln>
        </p:spPr>
      </p:pic>
      <p:pic>
        <p:nvPicPr>
          <p:cNvPr id="5" name="Picture 2" descr="Znalezione obrazy dla zapytania pierog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077072"/>
            <a:ext cx="1839169" cy="1841431"/>
          </a:xfrm>
          <a:prstGeom prst="rect">
            <a:avLst/>
          </a:prstGeom>
          <a:noFill/>
          <a:ln w="34925" cmpd="dbl">
            <a:solidFill>
              <a:srgbClr val="002060"/>
            </a:solidFill>
          </a:ln>
        </p:spPr>
      </p:pic>
      <p:pic>
        <p:nvPicPr>
          <p:cNvPr id="5122" name="Picture 2" descr="Znalezione obrazy dla zapytania rosó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564904"/>
            <a:ext cx="1604445" cy="1152128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</a:ln>
        </p:spPr>
      </p:pic>
      <p:sp>
        <p:nvSpPr>
          <p:cNvPr id="7" name="pole tekstowe 6"/>
          <p:cNvSpPr txBox="1"/>
          <p:nvPr/>
        </p:nvSpPr>
        <p:spPr>
          <a:xfrm>
            <a:off x="1259632" y="148478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Traditional</a:t>
            </a:r>
            <a:r>
              <a:rPr lang="pl-PL" dirty="0" smtClean="0"/>
              <a:t>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dishes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very</a:t>
            </a:r>
            <a:r>
              <a:rPr lang="pl-PL" dirty="0" smtClean="0"/>
              <a:t> </a:t>
            </a:r>
            <a:r>
              <a:rPr lang="pl-PL" dirty="0" err="1" smtClean="0"/>
              <a:t>good</a:t>
            </a:r>
            <a:r>
              <a:rPr lang="pl-PL" dirty="0" smtClean="0"/>
              <a:t> but not </a:t>
            </a:r>
            <a:r>
              <a:rPr lang="pl-PL" dirty="0" err="1" smtClean="0"/>
              <a:t>everyone</a:t>
            </a:r>
            <a:r>
              <a:rPr lang="pl-PL" dirty="0" smtClean="0"/>
              <a:t> </a:t>
            </a:r>
            <a:r>
              <a:rPr lang="pl-PL" dirty="0" err="1" smtClean="0"/>
              <a:t>likes</a:t>
            </a:r>
            <a:r>
              <a:rPr lang="pl-PL" dirty="0" smtClean="0"/>
              <a:t> </a:t>
            </a:r>
            <a:r>
              <a:rPr lang="pl-PL" dirty="0" err="1" smtClean="0"/>
              <a:t>them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5124" name="AutoShape 4" descr="Znalezione obrazy dla zapytania gołąb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126" name="Picture 6" descr="Podobny obra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085184"/>
            <a:ext cx="2057371" cy="1080120"/>
          </a:xfrm>
          <a:prstGeom prst="rect">
            <a:avLst/>
          </a:prstGeom>
          <a:noFill/>
          <a:ln w="22225" cmpd="thinThick">
            <a:solidFill>
              <a:schemeClr val="accent6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5128" name="Picture 8" descr="Podobny obra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564904"/>
            <a:ext cx="2095500" cy="1571626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prstDash val="sys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5130" name="AutoShape 10" descr="Znalezione obrazy dla zapytania ser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132" name="Picture 12" descr="Znalezione obrazy dla zapytania serni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725144"/>
            <a:ext cx="1824203" cy="1368152"/>
          </a:xfrm>
          <a:prstGeom prst="rect">
            <a:avLst/>
          </a:prstGeom>
          <a:noFill/>
          <a:ln w="50800" cmpd="dbl">
            <a:solidFill>
              <a:schemeClr val="accent3">
                <a:lumMod val="50000"/>
              </a:schemeClr>
            </a:solidFill>
          </a:ln>
        </p:spPr>
      </p:pic>
      <p:pic>
        <p:nvPicPr>
          <p:cNvPr id="5134" name="Picture 14" descr="Znalezione obrazy dla zapytania fawork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3212976"/>
            <a:ext cx="1199456" cy="1199456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251520" y="414908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/>
              <a:t>Noddles</a:t>
            </a:r>
            <a:r>
              <a:rPr lang="pl-PL" sz="1600" dirty="0" smtClean="0"/>
              <a:t>  </a:t>
            </a:r>
            <a:r>
              <a:rPr lang="pl-PL" sz="1600" dirty="0" err="1" smtClean="0"/>
              <a:t>with</a:t>
            </a:r>
            <a:r>
              <a:rPr lang="pl-PL" sz="1600" dirty="0" smtClean="0"/>
              <a:t> </a:t>
            </a:r>
            <a:r>
              <a:rPr lang="pl-PL" sz="1600" dirty="0" err="1" smtClean="0"/>
              <a:t>roulade</a:t>
            </a:r>
            <a:r>
              <a:rPr lang="pl-PL" sz="1600" dirty="0" smtClean="0"/>
              <a:t> and red </a:t>
            </a:r>
            <a:r>
              <a:rPr lang="pl-PL" sz="1600" dirty="0" err="1" smtClean="0"/>
              <a:t>cabbage</a:t>
            </a:r>
            <a:r>
              <a:rPr lang="pl-PL" sz="1600" dirty="0" smtClean="0"/>
              <a:t>. </a:t>
            </a:r>
            <a:endParaRPr lang="pl-PL" sz="16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179512" y="616530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/>
              <a:t>Golabki</a:t>
            </a:r>
            <a:r>
              <a:rPr lang="pl-PL" sz="1600" dirty="0" smtClean="0"/>
              <a:t> </a:t>
            </a:r>
            <a:r>
              <a:rPr lang="pl-PL" sz="1600" dirty="0" err="1" smtClean="0"/>
              <a:t>with</a:t>
            </a:r>
            <a:r>
              <a:rPr lang="pl-PL" sz="1600" dirty="0" smtClean="0"/>
              <a:t> </a:t>
            </a:r>
            <a:r>
              <a:rPr lang="pl-PL" sz="1600" dirty="0" err="1" smtClean="0"/>
              <a:t>rice</a:t>
            </a:r>
            <a:r>
              <a:rPr lang="pl-PL" sz="1600" dirty="0" smtClean="0"/>
              <a:t> and</a:t>
            </a:r>
            <a:r>
              <a:rPr lang="pl-PL" sz="1600" dirty="0" smtClean="0"/>
              <a:t> </a:t>
            </a:r>
            <a:r>
              <a:rPr lang="pl-PL" sz="1600" dirty="0" err="1" smtClean="0"/>
              <a:t>meat</a:t>
            </a:r>
            <a:r>
              <a:rPr lang="pl-PL" sz="1600" dirty="0" smtClean="0"/>
              <a:t> </a:t>
            </a:r>
            <a:r>
              <a:rPr lang="pl-PL" sz="1600" dirty="0" err="1" smtClean="0"/>
              <a:t>wrapped</a:t>
            </a:r>
            <a:r>
              <a:rPr lang="pl-PL" sz="1600" dirty="0" smtClean="0"/>
              <a:t> </a:t>
            </a:r>
            <a:r>
              <a:rPr lang="pl-PL" sz="1600" dirty="0" err="1" smtClean="0"/>
              <a:t>in</a:t>
            </a:r>
            <a:r>
              <a:rPr lang="pl-PL" sz="1600" dirty="0" smtClean="0"/>
              <a:t> </a:t>
            </a:r>
            <a:r>
              <a:rPr lang="pl-PL" sz="1600" dirty="0" err="1" smtClean="0"/>
              <a:t>cabage</a:t>
            </a:r>
            <a:r>
              <a:rPr lang="pl-PL" sz="1600" dirty="0" smtClean="0"/>
              <a:t>.</a:t>
            </a:r>
            <a:endParaRPr lang="pl-PL" sz="16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2843808" y="594928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Pierogi </a:t>
            </a:r>
            <a:r>
              <a:rPr lang="pl-PL" sz="1600" dirty="0" err="1" smtClean="0"/>
              <a:t>can</a:t>
            </a:r>
            <a:r>
              <a:rPr lang="pl-PL" sz="1600" dirty="0" smtClean="0"/>
              <a:t> be </a:t>
            </a:r>
            <a:r>
              <a:rPr lang="pl-PL" sz="1600" dirty="0" err="1" smtClean="0"/>
              <a:t>with</a:t>
            </a:r>
            <a:r>
              <a:rPr lang="pl-PL" sz="1600" dirty="0" smtClean="0"/>
              <a:t> </a:t>
            </a:r>
            <a:r>
              <a:rPr lang="pl-PL" sz="1600" dirty="0" err="1" smtClean="0"/>
              <a:t>meat</a:t>
            </a:r>
            <a:r>
              <a:rPr lang="pl-PL" sz="1600" dirty="0" smtClean="0"/>
              <a:t>, </a:t>
            </a:r>
            <a:r>
              <a:rPr lang="pl-PL" sz="1600" dirty="0" err="1" smtClean="0"/>
              <a:t>cabbage</a:t>
            </a:r>
            <a:r>
              <a:rPr lang="pl-PL" sz="1600" dirty="0" smtClean="0"/>
              <a:t> and </a:t>
            </a:r>
            <a:r>
              <a:rPr lang="pl-PL" sz="1600" dirty="0" err="1" smtClean="0"/>
              <a:t>mushrooms</a:t>
            </a:r>
            <a:r>
              <a:rPr lang="pl-PL" sz="1600" dirty="0" smtClean="0"/>
              <a:t> </a:t>
            </a:r>
            <a:r>
              <a:rPr lang="pl-PL" sz="1600" dirty="0" err="1" smtClean="0"/>
              <a:t>or</a:t>
            </a:r>
            <a:r>
              <a:rPr lang="pl-PL" sz="1600" dirty="0" smtClean="0"/>
              <a:t> </a:t>
            </a:r>
            <a:r>
              <a:rPr lang="pl-PL" sz="1600" dirty="0" smtClean="0"/>
              <a:t> </a:t>
            </a:r>
            <a:r>
              <a:rPr lang="pl-PL" sz="1600" dirty="0" err="1" smtClean="0"/>
              <a:t>cheese</a:t>
            </a:r>
            <a:r>
              <a:rPr lang="pl-PL" sz="1600" dirty="0" smtClean="0"/>
              <a:t> </a:t>
            </a:r>
            <a:endParaRPr lang="pl-PL" sz="16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3059832" y="3717032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/>
              <a:t>Chicken</a:t>
            </a:r>
            <a:r>
              <a:rPr lang="pl-PL" sz="1600" dirty="0" smtClean="0"/>
              <a:t> soup</a:t>
            </a:r>
            <a:endParaRPr lang="pl-PL" sz="16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5148064" y="436510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/>
              <a:t>Deep-fried</a:t>
            </a:r>
            <a:r>
              <a:rPr lang="pl-PL" sz="1600" dirty="0" smtClean="0"/>
              <a:t> sweet </a:t>
            </a:r>
            <a:r>
              <a:rPr lang="pl-PL" sz="1600" dirty="0" err="1" smtClean="0"/>
              <a:t>pastry</a:t>
            </a:r>
            <a:endParaRPr lang="pl-PL" sz="16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6732240" y="422108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/>
              <a:t>Poppy-seed</a:t>
            </a:r>
            <a:r>
              <a:rPr lang="pl-PL" sz="1600" dirty="0" smtClean="0"/>
              <a:t> </a:t>
            </a:r>
            <a:r>
              <a:rPr lang="pl-PL" sz="1600" dirty="0" err="1" smtClean="0"/>
              <a:t>cake</a:t>
            </a:r>
            <a:endParaRPr lang="pl-PL" sz="1600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6660232" y="609329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/>
              <a:t>Cheese</a:t>
            </a:r>
            <a:r>
              <a:rPr lang="pl-PL" sz="1600" dirty="0" smtClean="0"/>
              <a:t> </a:t>
            </a:r>
            <a:r>
              <a:rPr lang="pl-PL" sz="1600" dirty="0" err="1" smtClean="0"/>
              <a:t>cake</a:t>
            </a:r>
            <a:endParaRPr lang="pl-PL" sz="1600" dirty="0"/>
          </a:p>
        </p:txBody>
      </p:sp>
      <p:cxnSp>
        <p:nvCxnSpPr>
          <p:cNvPr id="22" name="Łącznik prosty 21"/>
          <p:cNvCxnSpPr/>
          <p:nvPr/>
        </p:nvCxnSpPr>
        <p:spPr>
          <a:xfrm flipH="1" flipV="1">
            <a:off x="5796136" y="5733256"/>
            <a:ext cx="21602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 flipH="1" flipV="1">
            <a:off x="5220072" y="4869160"/>
            <a:ext cx="43204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 flipV="1">
            <a:off x="5076056" y="4005064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 flipV="1">
            <a:off x="5076056" y="2996952"/>
            <a:ext cx="144016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 flipH="1" flipV="1">
            <a:off x="5004048" y="2132856"/>
            <a:ext cx="21602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 flipH="1" flipV="1">
            <a:off x="5004048" y="2132856"/>
            <a:ext cx="14401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 flipH="1">
            <a:off x="4932040" y="2996952"/>
            <a:ext cx="21602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4932040" y="3933056"/>
            <a:ext cx="288032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37"/>
          <p:cNvCxnSpPr/>
          <p:nvPr/>
        </p:nvCxnSpPr>
        <p:spPr>
          <a:xfrm>
            <a:off x="5292080" y="4869160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39"/>
          <p:cNvCxnSpPr/>
          <p:nvPr/>
        </p:nvCxnSpPr>
        <p:spPr>
          <a:xfrm>
            <a:off x="5724128" y="5589240"/>
            <a:ext cx="14401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ole tekstowe 40"/>
          <p:cNvSpPr txBox="1"/>
          <p:nvPr/>
        </p:nvSpPr>
        <p:spPr>
          <a:xfrm>
            <a:off x="755576" y="19168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Dishes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42" name="pole tekstowe 41"/>
          <p:cNvSpPr txBox="1"/>
          <p:nvPr/>
        </p:nvSpPr>
        <p:spPr>
          <a:xfrm>
            <a:off x="5652120" y="20608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Desserts</a:t>
            </a:r>
            <a:r>
              <a:rPr lang="pl-PL" dirty="0" smtClean="0"/>
              <a:t>:</a:t>
            </a:r>
            <a:endParaRPr lang="pl-PL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          </a:t>
            </a:r>
            <a:r>
              <a:rPr lang="pl-PL" dirty="0" err="1" smtClean="0"/>
              <a:t>History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11560" y="1412776"/>
            <a:ext cx="7920880" cy="23083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 smtClean="0"/>
              <a:t>The first historical ruler of Poland was </a:t>
            </a:r>
            <a:r>
              <a:rPr lang="en-US" sz="1600" dirty="0" err="1" smtClean="0"/>
              <a:t>Mieszko</a:t>
            </a:r>
            <a:r>
              <a:rPr lang="en-US" sz="1600" dirty="0" smtClean="0"/>
              <a:t> I. But the fir</a:t>
            </a:r>
            <a:r>
              <a:rPr lang="pl-PL" sz="1600" dirty="0" smtClean="0"/>
              <a:t>s</a:t>
            </a:r>
            <a:r>
              <a:rPr lang="en-US" sz="1600" dirty="0" smtClean="0"/>
              <a:t>t king of Poland was </a:t>
            </a:r>
            <a:r>
              <a:rPr lang="en-US" sz="1600" dirty="0" err="1" smtClean="0"/>
              <a:t>Bolesław</a:t>
            </a:r>
            <a:r>
              <a:rPr lang="en-US" sz="1600" dirty="0" smtClean="0"/>
              <a:t> </a:t>
            </a:r>
            <a:r>
              <a:rPr lang="en-US" sz="1600" dirty="0" err="1" smtClean="0"/>
              <a:t>Chrobry</a:t>
            </a:r>
            <a:r>
              <a:rPr lang="en-US" sz="1600" dirty="0" smtClean="0"/>
              <a:t>. It was crowned </a:t>
            </a:r>
            <a:r>
              <a:rPr lang="pl-PL" sz="1600" dirty="0" err="1" smtClean="0"/>
              <a:t>in</a:t>
            </a:r>
            <a:r>
              <a:rPr lang="en-US" sz="1600" dirty="0" smtClean="0"/>
              <a:t> 1025. The Polish uprising is said </a:t>
            </a:r>
            <a:r>
              <a:rPr lang="pl-PL" sz="1600" dirty="0" smtClean="0"/>
              <a:t>t</a:t>
            </a:r>
            <a:r>
              <a:rPr lang="en-US" sz="1600" dirty="0" smtClean="0"/>
              <a:t>o be around 960. 6 years later </a:t>
            </a:r>
            <a:r>
              <a:rPr lang="en-US" sz="1600" dirty="0" err="1" smtClean="0"/>
              <a:t>Mieszko</a:t>
            </a:r>
            <a:r>
              <a:rPr lang="en-US" sz="1600" dirty="0" smtClean="0"/>
              <a:t> I was baptized and </a:t>
            </a:r>
            <a:r>
              <a:rPr lang="en-US" sz="1600" dirty="0" err="1" smtClean="0"/>
              <a:t>sinc</a:t>
            </a:r>
            <a:r>
              <a:rPr lang="pl-PL" sz="1600" dirty="0" smtClean="0"/>
              <a:t>e</a:t>
            </a:r>
            <a:r>
              <a:rPr lang="en-US" sz="1600" dirty="0" smtClean="0"/>
              <a:t> then Poland has </a:t>
            </a:r>
            <a:r>
              <a:rPr lang="pl-PL" sz="1600" dirty="0" err="1" smtClean="0"/>
              <a:t>been</a:t>
            </a:r>
            <a:r>
              <a:rPr lang="en-US" sz="1600" dirty="0" smtClean="0"/>
              <a:t> a </a:t>
            </a:r>
            <a:r>
              <a:rPr lang="en-US" sz="1600" dirty="0" err="1" smtClean="0"/>
              <a:t>Christia</a:t>
            </a:r>
            <a:r>
              <a:rPr lang="pl-PL" sz="1600" dirty="0" smtClean="0"/>
              <a:t>n c</a:t>
            </a:r>
            <a:r>
              <a:rPr lang="en-US" sz="1600" dirty="0" err="1" smtClean="0"/>
              <a:t>ountry</a:t>
            </a:r>
            <a:r>
              <a:rPr lang="en-US" sz="1600" dirty="0" smtClean="0"/>
              <a:t>. Poland was a large count</a:t>
            </a:r>
            <a:r>
              <a:rPr lang="pl-PL" sz="1600" dirty="0" err="1" smtClean="0"/>
              <a:t>r</a:t>
            </a:r>
            <a:r>
              <a:rPr lang="en-US" sz="1600" dirty="0" smtClean="0"/>
              <a:t>y in Eastern Europe until the partitions of Poland in 1795. </a:t>
            </a:r>
            <a:endParaRPr lang="pl-PL" sz="1600" dirty="0" smtClean="0"/>
          </a:p>
          <a:p>
            <a:r>
              <a:rPr lang="en-US" sz="1600" dirty="0" smtClean="0"/>
              <a:t>Sin</a:t>
            </a:r>
            <a:r>
              <a:rPr lang="pl-PL" sz="1600" dirty="0" smtClean="0"/>
              <a:t>c</a:t>
            </a:r>
            <a:r>
              <a:rPr lang="en-US" sz="1600" dirty="0" smtClean="0"/>
              <a:t>e then, Poland has been </a:t>
            </a:r>
            <a:r>
              <a:rPr lang="en-US" sz="1600" dirty="0" err="1" smtClean="0"/>
              <a:t>witho</a:t>
            </a:r>
            <a:r>
              <a:rPr lang="pl-PL" sz="1600" dirty="0" smtClean="0"/>
              <a:t>u</a:t>
            </a:r>
            <a:r>
              <a:rPr lang="en-US" sz="1600" dirty="0" smtClean="0"/>
              <a:t>t maps for 123 years. It was so until November 11,</a:t>
            </a:r>
            <a:r>
              <a:rPr lang="pl-PL" sz="1600" dirty="0" smtClean="0"/>
              <a:t>1</a:t>
            </a:r>
            <a:r>
              <a:rPr lang="en-US" sz="1600" dirty="0" smtClean="0"/>
              <a:t>918, when </a:t>
            </a:r>
            <a:r>
              <a:rPr lang="pl-PL" sz="1600" dirty="0" err="1" smtClean="0"/>
              <a:t>the</a:t>
            </a:r>
            <a:r>
              <a:rPr lang="pl-PL" sz="1600" dirty="0" smtClean="0"/>
              <a:t> W</a:t>
            </a:r>
            <a:r>
              <a:rPr lang="en-US" sz="1600" dirty="0" smtClean="0"/>
              <a:t>orld</a:t>
            </a:r>
            <a:r>
              <a:rPr lang="en-US" sz="1600" dirty="0" smtClean="0"/>
              <a:t> W</a:t>
            </a:r>
            <a:r>
              <a:rPr lang="pl-PL" sz="1600" dirty="0" smtClean="0"/>
              <a:t>a</a:t>
            </a:r>
            <a:r>
              <a:rPr lang="en-US" sz="1600" dirty="0" smtClean="0"/>
              <a:t>r I ended and Poland returned to the maps</a:t>
            </a:r>
            <a:r>
              <a:rPr lang="pl-PL" sz="1600" dirty="0" smtClean="0"/>
              <a:t> </a:t>
            </a:r>
            <a:r>
              <a:rPr lang="pl-PL" sz="1600" dirty="0" smtClean="0"/>
              <a:t>again</a:t>
            </a:r>
            <a:r>
              <a:rPr lang="pl-PL" sz="1600" dirty="0" smtClean="0"/>
              <a:t>.</a:t>
            </a:r>
            <a:endParaRPr lang="pl-PL" sz="1600" dirty="0"/>
          </a:p>
        </p:txBody>
      </p:sp>
      <p:pic>
        <p:nvPicPr>
          <p:cNvPr id="4098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293096"/>
            <a:ext cx="1872208" cy="1872208"/>
          </a:xfrm>
          <a:prstGeom prst="rect">
            <a:avLst/>
          </a:prstGeom>
          <a:noFill/>
          <a:ln w="44450" cmpd="sng">
            <a:solidFill>
              <a:schemeClr val="bg1"/>
            </a:solidFill>
          </a:ln>
        </p:spPr>
      </p:pic>
      <p:sp>
        <p:nvSpPr>
          <p:cNvPr id="6" name="pole tekstowe 5"/>
          <p:cNvSpPr txBox="1"/>
          <p:nvPr/>
        </p:nvSpPr>
        <p:spPr>
          <a:xfrm>
            <a:off x="2051720" y="6237312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Mieszko I</a:t>
            </a:r>
            <a:endParaRPr lang="pl-PL" sz="1400" dirty="0"/>
          </a:p>
        </p:txBody>
      </p:sp>
      <p:sp>
        <p:nvSpPr>
          <p:cNvPr id="4100" name="AutoShape 4" descr="Znalezione obrazy dla zapytania bolesław chrob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4102" name="Picture 6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0194" y="4005064"/>
            <a:ext cx="1614970" cy="2232248"/>
          </a:xfrm>
          <a:prstGeom prst="rect">
            <a:avLst/>
          </a:prstGeom>
          <a:noFill/>
          <a:ln w="44450" cmpd="sng">
            <a:solidFill>
              <a:schemeClr val="bg1"/>
            </a:solidFill>
          </a:ln>
        </p:spPr>
      </p:pic>
      <p:sp>
        <p:nvSpPr>
          <p:cNvPr id="9" name="pole tekstowe 8"/>
          <p:cNvSpPr txBox="1"/>
          <p:nvPr/>
        </p:nvSpPr>
        <p:spPr>
          <a:xfrm>
            <a:off x="5220072" y="630932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Bolesław Chrobry</a:t>
            </a:r>
            <a:endParaRPr lang="pl-PL" sz="1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My city - Katowice</a:t>
            </a:r>
            <a:endParaRPr lang="pl-PL" dirty="0"/>
          </a:p>
        </p:txBody>
      </p:sp>
      <p:pic>
        <p:nvPicPr>
          <p:cNvPr id="3074" name="Picture 2" descr="H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20688"/>
            <a:ext cx="952500" cy="1171575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187624" y="1484784"/>
            <a:ext cx="5544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Katowice the most important city in Silesia and one </a:t>
            </a:r>
            <a:r>
              <a:rPr lang="pl-PL" dirty="0" smtClean="0">
                <a:solidFill>
                  <a:srgbClr val="FFC000"/>
                </a:solidFill>
              </a:rPr>
              <a:t>of</a:t>
            </a:r>
            <a:r>
              <a:rPr lang="en-US" dirty="0" smtClean="0">
                <a:solidFill>
                  <a:srgbClr val="FFC000"/>
                </a:solidFill>
              </a:rPr>
              <a:t> the most important industrial cities in Poland. </a:t>
            </a:r>
            <a:r>
              <a:rPr lang="pl-PL" dirty="0" smtClean="0">
                <a:solidFill>
                  <a:srgbClr val="FFC000"/>
                </a:solidFill>
              </a:rPr>
              <a:t>I</a:t>
            </a:r>
            <a:r>
              <a:rPr lang="en-US" dirty="0" smtClean="0">
                <a:solidFill>
                  <a:srgbClr val="FFC000"/>
                </a:solidFill>
              </a:rPr>
              <a:t>t</a:t>
            </a:r>
            <a:r>
              <a:rPr lang="pl-PL" dirty="0" smtClean="0">
                <a:solidFill>
                  <a:srgbClr val="FFC000"/>
                </a:solidFill>
              </a:rPr>
              <a:t> </a:t>
            </a:r>
            <a:r>
              <a:rPr lang="pl-PL" dirty="0" smtClean="0">
                <a:solidFill>
                  <a:srgbClr val="FFC000"/>
                </a:solidFill>
              </a:rPr>
              <a:t>i</a:t>
            </a:r>
            <a:r>
              <a:rPr lang="en-US" dirty="0" smtClean="0">
                <a:solidFill>
                  <a:srgbClr val="FFC000"/>
                </a:solidFill>
              </a:rPr>
              <a:t>s</a:t>
            </a:r>
            <a:r>
              <a:rPr lang="pl-PL" dirty="0" smtClean="0">
                <a:solidFill>
                  <a:srgbClr val="FFC000"/>
                </a:solidFill>
              </a:rPr>
              <a:t>       </a:t>
            </a:r>
            <a:r>
              <a:rPr lang="pl-PL" dirty="0" smtClean="0">
                <a:solidFill>
                  <a:srgbClr val="FFC000"/>
                </a:solidFill>
              </a:rPr>
              <a:t>located</a:t>
            </a:r>
            <a:r>
              <a:rPr lang="en-US" dirty="0" smtClean="0">
                <a:solidFill>
                  <a:srgbClr val="FFC000"/>
                </a:solidFill>
              </a:rPr>
              <a:t> in the Silesian </a:t>
            </a:r>
            <a:r>
              <a:rPr lang="en-US" dirty="0" smtClean="0">
                <a:solidFill>
                  <a:srgbClr val="FFC000"/>
                </a:solidFill>
              </a:rPr>
              <a:t>Agglomeration</a:t>
            </a:r>
            <a:r>
              <a:rPr lang="pl-PL" dirty="0" smtClean="0">
                <a:solidFill>
                  <a:srgbClr val="FFC000"/>
                </a:solidFill>
              </a:rPr>
              <a:t> (</a:t>
            </a:r>
            <a:r>
              <a:rPr lang="pl-PL" dirty="0" smtClean="0">
                <a:solidFill>
                  <a:srgbClr val="FFC000"/>
                </a:solidFill>
              </a:rPr>
              <a:t>Metropolis</a:t>
            </a:r>
            <a:r>
              <a:rPr lang="pl-PL" dirty="0" smtClean="0">
                <a:solidFill>
                  <a:srgbClr val="FFC000"/>
                </a:solidFill>
              </a:rPr>
              <a:t>)</a:t>
            </a:r>
            <a:r>
              <a:rPr lang="pl-PL" dirty="0" smtClean="0">
                <a:solidFill>
                  <a:srgbClr val="FFC000"/>
                </a:solidFill>
              </a:rPr>
              <a:t> </a:t>
            </a:r>
            <a:r>
              <a:rPr lang="pl-PL" dirty="0" err="1" smtClean="0">
                <a:solidFill>
                  <a:srgbClr val="FFC000"/>
                </a:solidFill>
              </a:rPr>
              <a:t>together</a:t>
            </a:r>
            <a:r>
              <a:rPr lang="pl-PL" dirty="0" smtClean="0">
                <a:solidFill>
                  <a:srgbClr val="FFC000"/>
                </a:solidFill>
              </a:rPr>
              <a:t> </a:t>
            </a:r>
            <a:r>
              <a:rPr lang="en-GB" dirty="0" smtClean="0">
                <a:solidFill>
                  <a:srgbClr val="FFC000"/>
                </a:solidFill>
              </a:rPr>
              <a:t>with</a:t>
            </a:r>
            <a:r>
              <a:rPr lang="pl-PL" dirty="0" smtClean="0">
                <a:solidFill>
                  <a:srgbClr val="FFC000"/>
                </a:solidFill>
              </a:rPr>
              <a:t> </a:t>
            </a:r>
            <a:r>
              <a:rPr lang="pl-PL" dirty="0" err="1" smtClean="0">
                <a:solidFill>
                  <a:srgbClr val="FFC000"/>
                </a:solidFill>
              </a:rPr>
              <a:t>some</a:t>
            </a:r>
            <a:r>
              <a:rPr lang="pl-PL" dirty="0" smtClean="0">
                <a:solidFill>
                  <a:srgbClr val="FFC000"/>
                </a:solidFill>
              </a:rPr>
              <a:t> </a:t>
            </a:r>
            <a:r>
              <a:rPr lang="pl-PL" dirty="0" err="1" smtClean="0">
                <a:solidFill>
                  <a:srgbClr val="FFC000"/>
                </a:solidFill>
              </a:rPr>
              <a:t>other</a:t>
            </a:r>
            <a:r>
              <a:rPr lang="pl-PL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cities</a:t>
            </a:r>
            <a:r>
              <a:rPr lang="pl-PL" dirty="0" smtClean="0">
                <a:solidFill>
                  <a:srgbClr val="FFC000"/>
                </a:solidFill>
              </a:rPr>
              <a:t> </a:t>
            </a:r>
            <a:r>
              <a:rPr lang="pl-PL" dirty="0" err="1" smtClean="0">
                <a:solidFill>
                  <a:srgbClr val="FFC000"/>
                </a:solidFill>
              </a:rPr>
              <a:t>located</a:t>
            </a:r>
            <a:r>
              <a:rPr lang="en-US" dirty="0" smtClean="0">
                <a:solidFill>
                  <a:srgbClr val="FFC000"/>
                </a:solidFill>
              </a:rPr>
              <a:t> close to each other.</a:t>
            </a:r>
            <a:endParaRPr lang="pl-PL" dirty="0">
              <a:solidFill>
                <a:srgbClr val="FFC000"/>
              </a:solidFill>
            </a:endParaRPr>
          </a:p>
        </p:txBody>
      </p:sp>
      <p:pic>
        <p:nvPicPr>
          <p:cNvPr id="3076" name="Picture 4" descr="Znalezione obrazy dla zapytania katowice spod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2664296" cy="1776198"/>
          </a:xfrm>
          <a:prstGeom prst="rect">
            <a:avLst/>
          </a:prstGeom>
          <a:noFill/>
          <a:ln w="31750" cmpd="thickThin">
            <a:solidFill>
              <a:schemeClr val="accent6">
                <a:lumMod val="50000"/>
              </a:schemeClr>
            </a:solidFill>
          </a:ln>
        </p:spPr>
      </p:pic>
      <p:pic>
        <p:nvPicPr>
          <p:cNvPr id="3082" name="Picture 10" descr="Znalezione obrazy dla zapytania teatr katow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060848"/>
            <a:ext cx="2016224" cy="1512168"/>
          </a:xfrm>
          <a:prstGeom prst="rect">
            <a:avLst/>
          </a:prstGeom>
          <a:noFill/>
          <a:ln w="50800" cmpd="tri">
            <a:solidFill>
              <a:schemeClr val="accent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3084" name="Picture 12" descr="Podobny obra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365104"/>
            <a:ext cx="2523828" cy="1859220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</p:pic>
      <p:pic>
        <p:nvPicPr>
          <p:cNvPr id="3086" name="Picture 14" descr="Znalezione obrazy dla zapytania nikiszowie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293096"/>
            <a:ext cx="2304256" cy="1566894"/>
          </a:xfrm>
          <a:prstGeom prst="rect">
            <a:avLst/>
          </a:prstGeom>
          <a:noFill/>
          <a:ln w="25400" cmpd="sng">
            <a:solidFill>
              <a:schemeClr val="accent2"/>
            </a:solidFill>
          </a:ln>
        </p:spPr>
      </p:pic>
      <p:sp>
        <p:nvSpPr>
          <p:cNvPr id="11" name="pole tekstowe 10"/>
          <p:cNvSpPr txBox="1"/>
          <p:nvPr/>
        </p:nvSpPr>
        <p:spPr>
          <a:xfrm>
            <a:off x="323528" y="4941168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Spodek </a:t>
            </a:r>
            <a:r>
              <a:rPr lang="pl-PL" sz="1600" dirty="0" err="1" smtClean="0"/>
              <a:t>is</a:t>
            </a:r>
            <a:r>
              <a:rPr lang="pl-PL" sz="1600" dirty="0" smtClean="0"/>
              <a:t> a hall </a:t>
            </a:r>
            <a:r>
              <a:rPr lang="pl-PL" sz="1600" dirty="0" err="1" smtClean="0"/>
              <a:t>where</a:t>
            </a:r>
            <a:r>
              <a:rPr lang="pl-PL" sz="1600" dirty="0" smtClean="0"/>
              <a:t> </a:t>
            </a:r>
            <a:r>
              <a:rPr lang="pl-PL" sz="1600" dirty="0" err="1" smtClean="0"/>
              <a:t>various</a:t>
            </a:r>
            <a:r>
              <a:rPr lang="pl-PL" sz="1600" dirty="0" smtClean="0"/>
              <a:t> </a:t>
            </a:r>
            <a:r>
              <a:rPr lang="pl-PL" sz="1600" dirty="0" err="1" smtClean="0"/>
              <a:t>events</a:t>
            </a:r>
            <a:r>
              <a:rPr lang="pl-PL" sz="1600" dirty="0" smtClean="0"/>
              <a:t> </a:t>
            </a:r>
            <a:r>
              <a:rPr lang="pl-PL" sz="1600" dirty="0" err="1" smtClean="0"/>
              <a:t>take</a:t>
            </a:r>
            <a:r>
              <a:rPr lang="pl-PL" sz="1600" dirty="0" smtClean="0"/>
              <a:t> place. </a:t>
            </a:r>
            <a:r>
              <a:rPr lang="pl-PL" sz="1600" dirty="0" err="1" smtClean="0"/>
              <a:t>It’s</a:t>
            </a:r>
            <a:r>
              <a:rPr lang="pl-PL" sz="1600" dirty="0" smtClean="0"/>
              <a:t> a </a:t>
            </a:r>
            <a:r>
              <a:rPr lang="pl-PL" sz="1600" dirty="0" smtClean="0"/>
              <a:t>most </a:t>
            </a:r>
            <a:r>
              <a:rPr lang="pl-PL" sz="1600" dirty="0" err="1" smtClean="0"/>
              <a:t>famous</a:t>
            </a:r>
            <a:r>
              <a:rPr lang="pl-PL" sz="1600" dirty="0" smtClean="0"/>
              <a:t> place  and symbol of </a:t>
            </a:r>
            <a:r>
              <a:rPr lang="pl-PL" sz="1600" dirty="0" smtClean="0"/>
              <a:t>Katowice.</a:t>
            </a:r>
            <a:endParaRPr lang="pl-PL" sz="16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475656" y="6237312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 Silesian Philharmonic is also a very we</a:t>
            </a:r>
            <a:r>
              <a:rPr lang="pl-PL" sz="1600" dirty="0" err="1" smtClean="0"/>
              <a:t>ll-known</a:t>
            </a:r>
            <a:r>
              <a:rPr lang="en-US" sz="1600" dirty="0" smtClean="0"/>
              <a:t>. There are performances on a very high level.</a:t>
            </a:r>
            <a:endParaRPr lang="pl-PL" sz="16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660232" y="364502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/>
              <a:t>Silesian</a:t>
            </a:r>
            <a:r>
              <a:rPr lang="pl-PL" sz="1600" dirty="0" smtClean="0"/>
              <a:t> </a:t>
            </a:r>
            <a:r>
              <a:rPr lang="pl-PL" sz="1600" dirty="0" err="1" smtClean="0"/>
              <a:t>Theatre</a:t>
            </a:r>
            <a:endParaRPr lang="pl-PL" sz="1600" dirty="0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0"/>
            <a:ext cx="295275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  <a:hlinkClick r:id="rId7"/>
              </a:rPr>
              <a:t>Katowice</a:t>
            </a:r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  <a:t> </a:t>
            </a:r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  <a:hlinkClick r:id="rId8"/>
              </a:rPr>
              <a:t>district</a:t>
            </a:r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  <a:t> </a:t>
            </a:r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  <a:hlinkClick r:id="rId9"/>
              </a:rPr>
              <a:t>Nikiszowiec</a:t>
            </a:r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  <a:t> </a:t>
            </a:r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  <a:hlinkClick r:id="rId10"/>
              </a:rPr>
              <a:t>known</a:t>
            </a:r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  <a:t> </a:t>
            </a:r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  <a:hlinkClick r:id="rId11"/>
              </a:rPr>
              <a:t>for</a:t>
            </a:r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  <a:t> </a:t>
            </a:r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  <a:hlinkClick r:id="rId12"/>
              </a:rPr>
              <a:t>its</a:t>
            </a:r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  <a:t> b</a:t>
            </a:r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  <a:hlinkClick r:id="rId13"/>
              </a:rPr>
              <a:t>rick</a:t>
            </a:r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  <a:t> bu</a:t>
            </a:r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  <a:hlinkClick r:id="rId14"/>
              </a:rPr>
              <a:t>ildings</a:t>
            </a:r>
            <a:endParaRPr kumimoji="0" lang="pl-PL" sz="10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SeroWebPr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  <a:t>Sponsorowane przez </a:t>
            </a:r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00377F"/>
                </a:solidFill>
                <a:effectLst/>
                <a:latin typeface="SeroWebPro"/>
                <a:cs typeface="Arial" pitchFamily="34" charset="0"/>
                <a:hlinkClick r:id="rId15"/>
              </a:rPr>
              <a:t>  </a:t>
            </a:r>
            <a:r>
              <a:rPr kumimoji="0" lang="pl-PL" sz="1900" b="0" i="0" u="none" strike="noStrike" cap="none" normalizeH="0" baseline="0" smtClean="0">
                <a:ln>
                  <a:noFill/>
                </a:ln>
                <a:solidFill>
                  <a:srgbClr val="00377F"/>
                </a:solidFill>
                <a:effectLst/>
                <a:latin typeface="SeroWebPro"/>
                <a:cs typeface="Arial" pitchFamily="34" charset="0"/>
              </a:rPr>
              <a:t> </a:t>
            </a:r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00377F"/>
                </a:solidFill>
                <a:effectLst/>
                <a:latin typeface="SeroWebPro"/>
                <a:cs typeface="Arial" pitchFamily="34" charset="0"/>
              </a:rPr>
              <a:t>       </a:t>
            </a:r>
            <a:endParaRPr kumimoji="0" lang="pl-PL" sz="10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SeroWebPr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  <a:t/>
            </a:r>
            <a:b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</a:br>
            <a:endParaRPr kumimoji="0" lang="pl-PL" sz="1000" b="0" i="0" u="none" strike="noStrike" cap="none" normalizeH="0" baseline="0" smtClean="0">
              <a:ln>
                <a:noFill/>
              </a:ln>
              <a:solidFill>
                <a:srgbClr val="00377F"/>
              </a:solidFill>
              <a:effectLst/>
              <a:latin typeface="SeroWebPro"/>
              <a:cs typeface="Arial" pitchFamily="34" charset="0"/>
            </a:endParaRPr>
          </a:p>
        </p:txBody>
      </p:sp>
      <p:sp>
        <p:nvSpPr>
          <p:cNvPr id="3088" name="AutoShape 16" descr="DeepL">
            <a:hlinkClick r:id="rId15"/>
          </p:cNvPr>
          <p:cNvSpPr>
            <a:spLocks noChangeAspect="1" noChangeArrowheads="1"/>
          </p:cNvSpPr>
          <p:nvPr/>
        </p:nvSpPr>
        <p:spPr bwMode="auto">
          <a:xfrm>
            <a:off x="1347788" y="-2206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0"/>
            <a:ext cx="295275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  <a:hlinkClick r:id="rId7"/>
              </a:rPr>
              <a:t>Katowice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  <a:t> </a:t>
            </a:r>
            <a:r>
              <a:rPr kumimoji="0" lang="pl-PL" sz="1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  <a:hlinkClick r:id="rId8"/>
              </a:rPr>
              <a:t>district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  <a:t> </a:t>
            </a:r>
            <a:r>
              <a:rPr kumimoji="0" lang="pl-PL" sz="1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  <a:hlinkClick r:id="rId9"/>
              </a:rPr>
              <a:t>Nikiszowiec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  <a:t> </a:t>
            </a:r>
            <a:r>
              <a:rPr kumimoji="0" lang="pl-PL" sz="1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  <a:hlinkClick r:id="rId10"/>
              </a:rPr>
              <a:t>known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  <a:t> 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  <a:hlinkClick r:id="rId11"/>
              </a:rPr>
              <a:t>for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  <a:t> </a:t>
            </a:r>
            <a:r>
              <a:rPr kumimoji="0" lang="pl-PL" sz="1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  <a:hlinkClick r:id="rId12"/>
              </a:rPr>
              <a:t>its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  <a:t> </a:t>
            </a:r>
            <a:r>
              <a:rPr kumimoji="0" lang="pl-PL" sz="1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  <a:t>b</a:t>
            </a:r>
            <a:r>
              <a:rPr kumimoji="0" lang="pl-PL" sz="1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  <a:hlinkClick r:id="rId13"/>
              </a:rPr>
              <a:t>rick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  <a:t> </a:t>
            </a:r>
            <a:r>
              <a:rPr kumimoji="0" lang="pl-PL" sz="1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  <a:t>bu</a:t>
            </a:r>
            <a:r>
              <a:rPr kumimoji="0" lang="pl-PL" sz="1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  <a:hlinkClick r:id="rId14"/>
              </a:rPr>
              <a:t>ildings</a:t>
            </a:r>
            <a:endParaRPr kumimoji="0" lang="pl-PL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SeroWebPr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  <a:t>Sponsorowane przez 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00377F"/>
                </a:solidFill>
                <a:effectLst/>
                <a:latin typeface="SeroWebPro"/>
                <a:cs typeface="Arial" pitchFamily="34" charset="0"/>
                <a:hlinkClick r:id="rId15"/>
              </a:rPr>
              <a:t>  </a:t>
            </a:r>
            <a:r>
              <a:rPr kumimoji="0" lang="pl-PL" sz="1900" b="0" i="0" u="none" strike="noStrike" cap="none" normalizeH="0" baseline="0" dirty="0" smtClean="0">
                <a:ln>
                  <a:noFill/>
                </a:ln>
                <a:solidFill>
                  <a:srgbClr val="00377F"/>
                </a:solidFill>
                <a:effectLst/>
                <a:latin typeface="SeroWebPro"/>
                <a:cs typeface="Arial" pitchFamily="34" charset="0"/>
              </a:rPr>
              <a:t> 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00377F"/>
                </a:solidFill>
                <a:effectLst/>
                <a:latin typeface="SeroWebPro"/>
                <a:cs typeface="Arial" pitchFamily="34" charset="0"/>
              </a:rPr>
              <a:t>       </a:t>
            </a:r>
            <a:endParaRPr kumimoji="0" lang="pl-PL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SeroWebPr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  <a:t/>
            </a:r>
            <a:b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</a:br>
            <a:endParaRPr kumimoji="0" lang="pl-PL" sz="1000" b="0" i="0" u="none" strike="noStrike" cap="none" normalizeH="0" baseline="0" dirty="0" smtClean="0">
              <a:ln>
                <a:noFill/>
              </a:ln>
              <a:solidFill>
                <a:srgbClr val="00377F"/>
              </a:solidFill>
              <a:effectLst/>
              <a:latin typeface="SeroWebPro"/>
              <a:cs typeface="Arial" pitchFamily="34" charset="0"/>
            </a:endParaRPr>
          </a:p>
        </p:txBody>
      </p:sp>
      <p:sp>
        <p:nvSpPr>
          <p:cNvPr id="3090" name="AutoShape 18" descr="DeepL">
            <a:hlinkClick r:id="rId15"/>
          </p:cNvPr>
          <p:cNvSpPr>
            <a:spLocks noChangeAspect="1" noChangeArrowheads="1"/>
          </p:cNvSpPr>
          <p:nvPr/>
        </p:nvSpPr>
        <p:spPr bwMode="auto">
          <a:xfrm>
            <a:off x="1347788" y="-2206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0"/>
            <a:ext cx="295275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  <a:hlinkClick r:id="rId7"/>
              </a:rPr>
              <a:t>Katowice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  <a:t> </a:t>
            </a:r>
            <a:r>
              <a:rPr kumimoji="0" lang="pl-PL" sz="1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  <a:hlinkClick r:id="rId8"/>
              </a:rPr>
              <a:t>district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  <a:t> </a:t>
            </a:r>
            <a:r>
              <a:rPr kumimoji="0" lang="pl-PL" sz="1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  <a:hlinkClick r:id="rId9"/>
              </a:rPr>
              <a:t>Nikiszowiec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  <a:t> </a:t>
            </a:r>
            <a:r>
              <a:rPr kumimoji="0" lang="pl-PL" sz="1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  <a:hlinkClick r:id="rId10"/>
              </a:rPr>
              <a:t>known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  <a:t> 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  <a:hlinkClick r:id="rId11"/>
              </a:rPr>
              <a:t>for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  <a:t> </a:t>
            </a:r>
            <a:r>
              <a:rPr kumimoji="0" lang="pl-PL" sz="1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  <a:hlinkClick r:id="rId12"/>
              </a:rPr>
              <a:t>its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  <a:t> </a:t>
            </a:r>
            <a:r>
              <a:rPr kumimoji="0" lang="pl-PL" sz="1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  <a:t>brick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  <a:t> </a:t>
            </a:r>
            <a:r>
              <a:rPr kumimoji="0" lang="pl-PL" sz="1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  <a:t>bu</a:t>
            </a:r>
            <a:r>
              <a:rPr kumimoji="0" lang="pl-PL" sz="1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  <a:hlinkClick r:id="rId14"/>
              </a:rPr>
              <a:t>ildings</a:t>
            </a:r>
            <a:endParaRPr kumimoji="0" lang="pl-PL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SeroWebPr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  <a:t>Sponsorowane przez 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00377F"/>
                </a:solidFill>
                <a:effectLst/>
                <a:latin typeface="SeroWebPro"/>
                <a:cs typeface="Arial" pitchFamily="34" charset="0"/>
                <a:hlinkClick r:id="rId15"/>
              </a:rPr>
              <a:t>  </a:t>
            </a:r>
            <a:r>
              <a:rPr kumimoji="0" lang="pl-PL" sz="1900" b="0" i="0" u="none" strike="noStrike" cap="none" normalizeH="0" baseline="0" dirty="0" smtClean="0">
                <a:ln>
                  <a:noFill/>
                </a:ln>
                <a:solidFill>
                  <a:srgbClr val="00377F"/>
                </a:solidFill>
                <a:effectLst/>
                <a:latin typeface="SeroWebPro"/>
                <a:cs typeface="Arial" pitchFamily="34" charset="0"/>
              </a:rPr>
              <a:t> 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00377F"/>
                </a:solidFill>
                <a:effectLst/>
                <a:latin typeface="SeroWebPro"/>
                <a:cs typeface="Arial" pitchFamily="34" charset="0"/>
              </a:rPr>
              <a:t>       </a:t>
            </a:r>
            <a:endParaRPr kumimoji="0" lang="pl-PL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SeroWebPr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  <a:t/>
            </a:r>
            <a:b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roWebPro"/>
                <a:cs typeface="Arial" pitchFamily="34" charset="0"/>
              </a:rPr>
            </a:br>
            <a:endParaRPr kumimoji="0" lang="pl-PL" sz="1000" b="0" i="0" u="none" strike="noStrike" cap="none" normalizeH="0" baseline="0" dirty="0" smtClean="0">
              <a:ln>
                <a:noFill/>
              </a:ln>
              <a:solidFill>
                <a:srgbClr val="00377F"/>
              </a:solidFill>
              <a:effectLst/>
              <a:latin typeface="SeroWebPro"/>
              <a:cs typeface="Arial" pitchFamily="34" charset="0"/>
            </a:endParaRPr>
          </a:p>
        </p:txBody>
      </p:sp>
      <p:sp>
        <p:nvSpPr>
          <p:cNvPr id="3092" name="AutoShape 20" descr="DeepL">
            <a:hlinkClick r:id="rId15"/>
          </p:cNvPr>
          <p:cNvSpPr>
            <a:spLocks noChangeAspect="1" noChangeArrowheads="1"/>
          </p:cNvSpPr>
          <p:nvPr/>
        </p:nvSpPr>
        <p:spPr bwMode="auto">
          <a:xfrm>
            <a:off x="1347788" y="-2206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94" name="AutoShape 22" descr="DeepL">
            <a:hlinkClick r:id="rId15"/>
          </p:cNvPr>
          <p:cNvSpPr>
            <a:spLocks noChangeAspect="1" noChangeArrowheads="1"/>
          </p:cNvSpPr>
          <p:nvPr/>
        </p:nvSpPr>
        <p:spPr bwMode="auto">
          <a:xfrm>
            <a:off x="1347788" y="-2206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" name="pole tekstowe 24"/>
          <p:cNvSpPr txBox="1"/>
          <p:nvPr/>
        </p:nvSpPr>
        <p:spPr>
          <a:xfrm>
            <a:off x="6012160" y="587727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Katowice </a:t>
            </a:r>
            <a:r>
              <a:rPr lang="pl-PL" sz="1600" dirty="0" err="1" smtClean="0"/>
              <a:t>district</a:t>
            </a:r>
            <a:r>
              <a:rPr lang="pl-PL" sz="1600" dirty="0" smtClean="0"/>
              <a:t> </a:t>
            </a:r>
            <a:r>
              <a:rPr lang="pl-PL" sz="1600" dirty="0" err="1" smtClean="0"/>
              <a:t>Nikiszowiec</a:t>
            </a:r>
            <a:r>
              <a:rPr lang="pl-PL" sz="1600" dirty="0" smtClean="0"/>
              <a:t> </a:t>
            </a:r>
            <a:r>
              <a:rPr lang="pl-PL" sz="1600" dirty="0" err="1" smtClean="0"/>
              <a:t>known</a:t>
            </a:r>
            <a:r>
              <a:rPr lang="pl-PL" sz="1600" dirty="0" smtClean="0"/>
              <a:t> for </a:t>
            </a:r>
            <a:r>
              <a:rPr lang="pl-PL" sz="1600" dirty="0" err="1" smtClean="0"/>
              <a:t>its</a:t>
            </a:r>
            <a:r>
              <a:rPr lang="pl-PL" sz="1600" dirty="0" smtClean="0"/>
              <a:t> </a:t>
            </a:r>
            <a:r>
              <a:rPr lang="pl-PL" sz="1600" dirty="0" err="1" smtClean="0"/>
              <a:t>brick</a:t>
            </a:r>
            <a:r>
              <a:rPr lang="pl-PL" sz="1600" dirty="0" smtClean="0"/>
              <a:t> </a:t>
            </a:r>
            <a:r>
              <a:rPr lang="pl-PL" sz="1600" dirty="0" err="1" smtClean="0"/>
              <a:t>buildings</a:t>
            </a:r>
            <a:r>
              <a:rPr lang="pl-PL" sz="1600" dirty="0" smtClean="0"/>
              <a:t>.</a:t>
            </a:r>
            <a:endParaRPr lang="pl-PL" sz="1600" dirty="0"/>
          </a:p>
        </p:txBody>
      </p:sp>
      <p:pic>
        <p:nvPicPr>
          <p:cNvPr id="3096" name="Picture 24" descr="Flag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23928" y="2852936"/>
            <a:ext cx="1760589" cy="792267"/>
          </a:xfrm>
          <a:prstGeom prst="rect">
            <a:avLst/>
          </a:prstGeom>
          <a:noFill/>
        </p:spPr>
      </p:pic>
      <p:cxnSp>
        <p:nvCxnSpPr>
          <p:cNvPr id="28" name="Łącznik prosty 27"/>
          <p:cNvCxnSpPr/>
          <p:nvPr/>
        </p:nvCxnSpPr>
        <p:spPr>
          <a:xfrm>
            <a:off x="3203848" y="342900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 flipH="1">
            <a:off x="4572000" y="3789040"/>
            <a:ext cx="14401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>
            <a:off x="5796136" y="3717032"/>
            <a:ext cx="57606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 flipV="1">
            <a:off x="5868144" y="2924944"/>
            <a:ext cx="64807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</a:t>
            </a: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good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Poland</a:t>
            </a:r>
            <a:endParaRPr lang="pl-PL" dirty="0"/>
          </a:p>
        </p:txBody>
      </p:sp>
      <p:sp>
        <p:nvSpPr>
          <p:cNvPr id="2052" name="AutoShape 4" descr="Podobny obr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4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501008"/>
            <a:ext cx="2688299" cy="2016224"/>
          </a:xfrm>
          <a:prstGeom prst="rect">
            <a:avLst/>
          </a:prstGeom>
          <a:noFill/>
          <a:ln w="50800" cmpd="thickThin">
            <a:solidFill>
              <a:schemeClr val="accent1">
                <a:lumMod val="50000"/>
              </a:schemeClr>
            </a:solidFill>
          </a:ln>
        </p:spPr>
      </p:pic>
      <p:pic>
        <p:nvPicPr>
          <p:cNvPr id="2056" name="Picture 8" descr="Znalezione obrazy dla zapytania polski rob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941168"/>
            <a:ext cx="1885864" cy="1512168"/>
          </a:xfrm>
          <a:prstGeom prst="rect">
            <a:avLst/>
          </a:prstGeom>
          <a:noFill/>
          <a:ln w="25400" cmpd="dbl">
            <a:solidFill>
              <a:srgbClr val="002060"/>
            </a:solidFill>
          </a:ln>
        </p:spPr>
      </p:pic>
      <p:pic>
        <p:nvPicPr>
          <p:cNvPr id="2058" name="Picture 10" descr="https://polskazachwyca.pl/wp-content/uploads/2017/12/kasprowy-wierch-zima-g%C3%B3ry-tatry-zakopane-shutterstock_359951309-696x4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24944"/>
            <a:ext cx="2376264" cy="1584176"/>
          </a:xfrm>
          <a:prstGeom prst="rect">
            <a:avLst/>
          </a:prstGeom>
          <a:noFill/>
          <a:ln w="19050" cmpd="sng">
            <a:solidFill>
              <a:schemeClr val="tx1">
                <a:lumMod val="6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9" name="pole tekstowe 8"/>
          <p:cNvSpPr txBox="1"/>
          <p:nvPr/>
        </p:nvSpPr>
        <p:spPr>
          <a:xfrm>
            <a:off x="1187624" y="1340768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Pol</a:t>
            </a:r>
            <a:r>
              <a:rPr lang="pl-PL" dirty="0" err="1" smtClean="0">
                <a:solidFill>
                  <a:schemeClr val="tx1">
                    <a:lumMod val="85000"/>
                  </a:schemeClr>
                </a:solidFill>
              </a:rPr>
              <a:t>ish</a:t>
            </a:r>
            <a:r>
              <a:rPr lang="pl-PL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85000"/>
                  </a:schemeClr>
                </a:solidFill>
              </a:rPr>
              <a:t>people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 is good </a:t>
            </a:r>
            <a:r>
              <a:rPr lang="pl-PL" dirty="0" err="1" smtClean="0">
                <a:solidFill>
                  <a:schemeClr val="tx1">
                    <a:lumMod val="85000"/>
                  </a:schemeClr>
                </a:solidFill>
              </a:rPr>
              <a:t>in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 many </a:t>
            </a:r>
            <a:r>
              <a:rPr lang="pl-PL" dirty="0" smtClean="0">
                <a:solidFill>
                  <a:schemeClr val="tx1">
                    <a:lumMod val="85000"/>
                  </a:schemeClr>
                </a:solidFill>
              </a:rPr>
              <a:t>life </a:t>
            </a:r>
            <a:r>
              <a:rPr lang="pl-PL" dirty="0" err="1" smtClean="0">
                <a:solidFill>
                  <a:schemeClr val="tx1">
                    <a:lumMod val="85000"/>
                  </a:schemeClr>
                </a:solidFill>
              </a:rPr>
              <a:t>areas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 Polish inventors </a:t>
            </a:r>
            <a:r>
              <a:rPr lang="pl-PL" dirty="0" err="1" smtClean="0">
                <a:solidFill>
                  <a:schemeClr val="tx1">
                    <a:lumMod val="85000"/>
                  </a:schemeClr>
                </a:solidFill>
              </a:rPr>
              <a:t>are</a:t>
            </a:r>
            <a:r>
              <a:rPr lang="pl-PL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85000"/>
                  </a:schemeClr>
                </a:solidFill>
              </a:rPr>
              <a:t>good</a:t>
            </a:r>
            <a:r>
              <a:rPr lang="pl-PL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85000"/>
                  </a:schemeClr>
                </a:solidFill>
              </a:rPr>
              <a:t>in</a:t>
            </a:r>
            <a:r>
              <a:rPr lang="pl-PL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85000"/>
                  </a:schemeClr>
                </a:solidFill>
              </a:rPr>
              <a:t>robotics</a:t>
            </a:r>
            <a:r>
              <a:rPr lang="pl-PL" dirty="0" smtClean="0">
                <a:solidFill>
                  <a:schemeClr val="tx1">
                    <a:lumMod val="85000"/>
                  </a:schemeClr>
                </a:solidFill>
              </a:rPr>
              <a:t> and </a:t>
            </a:r>
            <a:r>
              <a:rPr lang="pl-PL" dirty="0" err="1" smtClean="0">
                <a:solidFill>
                  <a:schemeClr val="tx1">
                    <a:lumMod val="85000"/>
                  </a:schemeClr>
                </a:solidFill>
              </a:rPr>
              <a:t>technical</a:t>
            </a:r>
            <a:r>
              <a:rPr lang="pl-PL" dirty="0" smtClean="0">
                <a:solidFill>
                  <a:schemeClr val="tx1">
                    <a:lumMod val="85000"/>
                  </a:schemeClr>
                </a:solidFill>
              </a:rPr>
              <a:t> science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 </a:t>
            </a:r>
            <a:r>
              <a:rPr lang="pl-PL" sz="1600" dirty="0" smtClean="0">
                <a:solidFill>
                  <a:schemeClr val="tx1">
                    <a:lumMod val="85000"/>
                  </a:schemeClr>
                </a:solidFill>
              </a:rPr>
              <a:t>and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 take </a:t>
            </a:r>
            <a:r>
              <a:rPr lang="pl-PL" dirty="0" smtClean="0">
                <a:solidFill>
                  <a:schemeClr val="tx1">
                    <a:lumMod val="85000"/>
                  </a:schemeClr>
                </a:solidFill>
              </a:rPr>
              <a:t>a part </a:t>
            </a:r>
            <a:r>
              <a:rPr lang="pl-PL" dirty="0" err="1" smtClean="0">
                <a:solidFill>
                  <a:schemeClr val="tx1">
                    <a:lumMod val="85000"/>
                  </a:schemeClr>
                </a:solidFill>
              </a:rPr>
              <a:t>in</a:t>
            </a:r>
            <a:r>
              <a:rPr lang="pl-PL" dirty="0" smtClean="0">
                <a:solidFill>
                  <a:schemeClr val="tx1">
                    <a:lumMod val="85000"/>
                  </a:schemeClr>
                </a:solidFill>
              </a:rPr>
              <a:t> international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 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projects</a:t>
            </a:r>
            <a:r>
              <a:rPr lang="pl-PL" dirty="0" err="1" smtClean="0">
                <a:solidFill>
                  <a:schemeClr val="tx1">
                    <a:lumMod val="85000"/>
                  </a:schemeClr>
                </a:solidFill>
              </a:rPr>
              <a:t>.</a:t>
            </a:r>
            <a:r>
              <a:rPr lang="pl-PL" dirty="0" err="1" smtClean="0">
                <a:solidFill>
                  <a:schemeClr val="tx1">
                    <a:lumMod val="50000"/>
                  </a:schemeClr>
                </a:solidFill>
              </a:rPr>
              <a:t>l</a:t>
            </a:r>
            <a:r>
              <a:rPr lang="pl-PL" dirty="0" smtClean="0">
                <a:solidFill>
                  <a:schemeClr val="tx1">
                    <a:lumMod val="85000"/>
                  </a:schemeClr>
                </a:solidFill>
              </a:rPr>
              <a:t>A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griculture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 and horticulture 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are</a:t>
            </a:r>
            <a:r>
              <a:rPr lang="pl-PL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85000"/>
                  </a:schemeClr>
                </a:solidFill>
              </a:rPr>
              <a:t>also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 very developed. As a result, P</a:t>
            </a:r>
            <a:r>
              <a:rPr lang="pl-PL" dirty="0" smtClean="0">
                <a:solidFill>
                  <a:schemeClr val="tx1">
                    <a:lumMod val="8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land is the first count</a:t>
            </a:r>
            <a:r>
              <a:rPr lang="pl-PL" dirty="0" err="1" smtClean="0">
                <a:solidFill>
                  <a:schemeClr val="tx1">
                    <a:lumMod val="8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y 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to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 </a:t>
            </a:r>
            <a:r>
              <a:rPr lang="pl-PL" dirty="0" smtClean="0">
                <a:solidFill>
                  <a:schemeClr val="tx1">
                    <a:lumMod val="85000"/>
                  </a:schemeClr>
                </a:solidFill>
              </a:rPr>
              <a:t>       export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apples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 in the world!</a:t>
            </a:r>
            <a:endParaRPr lang="pl-PL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060" name="AutoShape 12" descr="Znalezione obrazy dla zapytania pszenica rolnik maszy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62" name="AutoShape 14" descr="Podobny obr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64" name="Picture 16" descr="Znalezione obrazy dla zapytania pszenica rolnik maszy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852936"/>
            <a:ext cx="2519264" cy="1679507"/>
          </a:xfrm>
          <a:prstGeom prst="rect">
            <a:avLst/>
          </a:prstGeom>
          <a:noFill/>
          <a:ln w="44450" cmpd="tri">
            <a:solidFill>
              <a:schemeClr val="accent3">
                <a:lumMod val="50000"/>
              </a:schemeClr>
            </a:solidFill>
          </a:ln>
        </p:spPr>
      </p:pic>
      <p:sp>
        <p:nvSpPr>
          <p:cNvPr id="13" name="pole tekstowe 12"/>
          <p:cNvSpPr txBox="1"/>
          <p:nvPr/>
        </p:nvSpPr>
        <p:spPr>
          <a:xfrm>
            <a:off x="251520" y="450912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/>
              <a:t>Photos</a:t>
            </a:r>
            <a:r>
              <a:rPr lang="pl-PL" sz="1400" dirty="0" smtClean="0"/>
              <a:t> of </a:t>
            </a:r>
            <a:r>
              <a:rPr lang="pl-PL" sz="1400" dirty="0" err="1" smtClean="0"/>
              <a:t>Polish</a:t>
            </a:r>
            <a:r>
              <a:rPr lang="pl-PL" sz="1400" dirty="0" smtClean="0"/>
              <a:t> </a:t>
            </a:r>
            <a:r>
              <a:rPr lang="pl-PL" sz="1400" dirty="0" err="1" smtClean="0"/>
              <a:t>photografers</a:t>
            </a:r>
            <a:r>
              <a:rPr lang="pl-PL" sz="1400" dirty="0" smtClean="0"/>
              <a:t> </a:t>
            </a:r>
            <a:r>
              <a:rPr lang="pl-PL" sz="1400" dirty="0" err="1" smtClean="0"/>
              <a:t>are</a:t>
            </a:r>
            <a:r>
              <a:rPr lang="pl-PL" sz="1400" dirty="0" smtClean="0"/>
              <a:t> </a:t>
            </a:r>
            <a:r>
              <a:rPr lang="pl-PL" sz="1400" dirty="0" err="1" smtClean="0"/>
              <a:t>valued</a:t>
            </a:r>
            <a:r>
              <a:rPr lang="pl-PL" sz="1400" dirty="0" smtClean="0"/>
              <a:t> </a:t>
            </a:r>
            <a:r>
              <a:rPr lang="pl-PL" sz="1400" dirty="0" err="1" smtClean="0"/>
              <a:t>over</a:t>
            </a:r>
            <a:r>
              <a:rPr lang="pl-PL" sz="1400" dirty="0" smtClean="0"/>
              <a:t> </a:t>
            </a:r>
            <a:r>
              <a:rPr lang="pl-PL" sz="1400" dirty="0" err="1" smtClean="0"/>
              <a:t>the</a:t>
            </a:r>
            <a:r>
              <a:rPr lang="pl-PL" sz="1400" dirty="0" smtClean="0"/>
              <a:t> </a:t>
            </a:r>
            <a:r>
              <a:rPr lang="pl-PL" sz="1400" dirty="0" err="1" smtClean="0"/>
              <a:t>world</a:t>
            </a:r>
            <a:endParaRPr lang="pl-PL" sz="14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11560" y="580526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/>
              <a:t>This</a:t>
            </a:r>
            <a:r>
              <a:rPr lang="pl-PL" sz="1400" dirty="0" smtClean="0"/>
              <a:t> </a:t>
            </a:r>
            <a:r>
              <a:rPr lang="pl-PL" sz="1400" dirty="0" err="1" smtClean="0"/>
              <a:t>Polish</a:t>
            </a:r>
            <a:r>
              <a:rPr lang="pl-PL" sz="1400" dirty="0" smtClean="0"/>
              <a:t> robot went to Afganistan</a:t>
            </a:r>
            <a:endParaRPr lang="pl-PL" sz="1400" dirty="0"/>
          </a:p>
        </p:txBody>
      </p:sp>
      <p:cxnSp>
        <p:nvCxnSpPr>
          <p:cNvPr id="16" name="Łącznik prosty 15"/>
          <p:cNvCxnSpPr/>
          <p:nvPr/>
        </p:nvCxnSpPr>
        <p:spPr>
          <a:xfrm flipH="1" flipV="1">
            <a:off x="5148064" y="4869160"/>
            <a:ext cx="72008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flipH="1" flipV="1">
            <a:off x="3203848" y="4581128"/>
            <a:ext cx="158417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 flipH="1" flipV="1">
            <a:off x="2915816" y="2780928"/>
            <a:ext cx="144016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 flipH="1">
            <a:off x="1979712" y="4653136"/>
            <a:ext cx="108012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 flipH="1">
            <a:off x="395536" y="5373216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         </a:t>
            </a:r>
            <a:r>
              <a:rPr lang="pl-PL" dirty="0" err="1" smtClean="0"/>
              <a:t>Summary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187624" y="1412776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Poland is a country of newer and newer innovations. And despite its difficult history, it is able to rise to a high level together with</a:t>
            </a: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other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countri</a:t>
            </a: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s.</a:t>
            </a:r>
            <a:endParaRPr lang="pl-P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11560" y="24208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We </a:t>
            </a:r>
            <a:r>
              <a:rPr lang="pl-PL" dirty="0" err="1" smtClean="0"/>
              <a:t>told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95536" y="285293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Geography</a:t>
            </a:r>
            <a:r>
              <a:rPr lang="pl-PL" dirty="0" smtClean="0"/>
              <a:t>      Warsaw    </a:t>
            </a:r>
            <a:r>
              <a:rPr lang="pl-PL" dirty="0" err="1" smtClean="0"/>
              <a:t>Culture</a:t>
            </a:r>
            <a:r>
              <a:rPr lang="pl-PL" dirty="0" smtClean="0"/>
              <a:t> and    </a:t>
            </a:r>
            <a:r>
              <a:rPr lang="pl-PL" dirty="0" err="1" smtClean="0"/>
              <a:t>Food</a:t>
            </a:r>
            <a:r>
              <a:rPr lang="pl-PL" dirty="0" smtClean="0"/>
              <a:t>      </a:t>
            </a:r>
            <a:r>
              <a:rPr lang="pl-PL" dirty="0" err="1" smtClean="0"/>
              <a:t>History</a:t>
            </a:r>
            <a:r>
              <a:rPr lang="pl-PL" dirty="0" smtClean="0"/>
              <a:t>      Katowice    </a:t>
            </a:r>
            <a:r>
              <a:rPr lang="pl-PL" dirty="0" err="1" smtClean="0"/>
              <a:t>Innovations</a:t>
            </a:r>
            <a:endParaRPr lang="pl-PL" dirty="0" smtClean="0"/>
          </a:p>
          <a:p>
            <a:r>
              <a:rPr lang="pl-PL" dirty="0" smtClean="0"/>
              <a:t>                                              </a:t>
            </a:r>
            <a:r>
              <a:rPr lang="pl-PL" dirty="0" err="1" smtClean="0"/>
              <a:t>traditions</a:t>
            </a:r>
            <a:r>
              <a:rPr lang="pl-PL" dirty="0" smtClean="0"/>
              <a:t>                                      </a:t>
            </a:r>
            <a:r>
              <a:rPr lang="pl-PL" dirty="0" smtClean="0"/>
              <a:t>- my </a:t>
            </a:r>
            <a:r>
              <a:rPr lang="pl-PL" dirty="0" smtClean="0"/>
              <a:t>city                   </a:t>
            </a:r>
            <a:endParaRPr lang="pl-PL" dirty="0"/>
          </a:p>
        </p:txBody>
      </p:sp>
      <p:cxnSp>
        <p:nvCxnSpPr>
          <p:cNvPr id="9" name="Łącznik prosty 8"/>
          <p:cNvCxnSpPr/>
          <p:nvPr/>
        </p:nvCxnSpPr>
        <p:spPr>
          <a:xfrm>
            <a:off x="1691680" y="2924944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>
            <a:off x="2843808" y="2924944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139952" y="2996952"/>
            <a:ext cx="72008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5004048" y="2996952"/>
            <a:ext cx="72008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6084168" y="2996952"/>
            <a:ext cx="72008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7236296" y="2996952"/>
            <a:ext cx="72008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Znalezione obrazy dla zapytania morskie o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789040"/>
            <a:ext cx="1431339" cy="803730"/>
          </a:xfrm>
          <a:prstGeom prst="rect">
            <a:avLst/>
          </a:prstGeom>
          <a:noFill/>
          <a:ln w="25400" cmpd="dbl">
            <a:solidFill>
              <a:schemeClr val="tx1"/>
            </a:solidFill>
          </a:ln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</p:pic>
      <p:pic>
        <p:nvPicPr>
          <p:cNvPr id="21" name="Picture 6" descr="Ilustrac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645024"/>
            <a:ext cx="1060536" cy="144016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</p:pic>
      <p:pic>
        <p:nvPicPr>
          <p:cNvPr id="22" name="Picture 12" descr="Znalezione obrazy dla zapytania Strój górali żywiecki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573016"/>
            <a:ext cx="1053935" cy="1574397"/>
          </a:xfrm>
          <a:prstGeom prst="rect">
            <a:avLst/>
          </a:prstGeom>
          <a:noFill/>
          <a:ln w="25400" cmpd="thickThin">
            <a:solidFill>
              <a:schemeClr val="accent3">
                <a:lumMod val="40000"/>
                <a:lumOff val="60000"/>
              </a:schemeClr>
            </a:solidFill>
            <a:prstDash val="lgDashDotDot"/>
          </a:ln>
        </p:spPr>
      </p:pic>
      <p:pic>
        <p:nvPicPr>
          <p:cNvPr id="23" name="Picture 14" descr="Znalezione obrazy dla zapytania fawor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429000"/>
            <a:ext cx="864096" cy="864096"/>
          </a:xfrm>
          <a:prstGeom prst="rect">
            <a:avLst/>
          </a:prstGeom>
          <a:noFill/>
        </p:spPr>
      </p:pic>
      <p:pic>
        <p:nvPicPr>
          <p:cNvPr id="24" name="Picture 2" descr="Znalezione obrazy dla zapytania pierog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581128"/>
            <a:ext cx="719196" cy="720080"/>
          </a:xfrm>
          <a:prstGeom prst="rect">
            <a:avLst/>
          </a:prstGeom>
          <a:noFill/>
          <a:ln w="34925" cmpd="dbl">
            <a:solidFill>
              <a:srgbClr val="002060"/>
            </a:solidFill>
          </a:ln>
        </p:spPr>
      </p:pic>
      <p:pic>
        <p:nvPicPr>
          <p:cNvPr id="25" name="Picture 6" descr="Podobny obra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789039"/>
            <a:ext cx="864096" cy="1194373"/>
          </a:xfrm>
          <a:prstGeom prst="rect">
            <a:avLst/>
          </a:prstGeom>
          <a:noFill/>
          <a:ln w="44450" cmpd="sng">
            <a:solidFill>
              <a:schemeClr val="bg1"/>
            </a:solidFill>
          </a:ln>
        </p:spPr>
      </p:pic>
      <p:pic>
        <p:nvPicPr>
          <p:cNvPr id="26" name="Picture 4" descr="Znalezione obrazy dla zapytania katowice spode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3741035"/>
            <a:ext cx="1044116" cy="696077"/>
          </a:xfrm>
          <a:prstGeom prst="rect">
            <a:avLst/>
          </a:prstGeom>
          <a:noFill/>
          <a:ln w="31750" cmpd="thickThin">
            <a:solidFill>
              <a:schemeClr val="accent6">
                <a:lumMod val="50000"/>
              </a:schemeClr>
            </a:solidFill>
          </a:ln>
        </p:spPr>
      </p:pic>
      <p:pic>
        <p:nvPicPr>
          <p:cNvPr id="27" name="Picture 16" descr="Znalezione obrazy dla zapytania pszenica rolnik maszyn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3717032"/>
            <a:ext cx="1512170" cy="1008112"/>
          </a:xfrm>
          <a:prstGeom prst="rect">
            <a:avLst/>
          </a:prstGeom>
          <a:noFill/>
          <a:ln w="44450" cmpd="tri">
            <a:solidFill>
              <a:schemeClr val="accent3">
                <a:lumMod val="50000"/>
              </a:schemeClr>
            </a:solidFill>
          </a:ln>
        </p:spPr>
      </p:pic>
      <p:pic>
        <p:nvPicPr>
          <p:cNvPr id="28" name="Picture 8" descr="Znalezione obrazy dla zapytania polski robo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4941168"/>
            <a:ext cx="1619672" cy="1298724"/>
          </a:xfrm>
          <a:prstGeom prst="rect">
            <a:avLst/>
          </a:prstGeom>
          <a:noFill/>
          <a:ln w="25400" cmpd="dbl">
            <a:solidFill>
              <a:srgbClr val="002060"/>
            </a:solidFill>
          </a:ln>
        </p:spPr>
      </p:pic>
      <p:pic>
        <p:nvPicPr>
          <p:cNvPr id="29" name="Picture 4" descr="Podobny obraz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5013176"/>
            <a:ext cx="1301333" cy="733239"/>
          </a:xfrm>
          <a:prstGeom prst="rect">
            <a:avLst/>
          </a:prstGeom>
          <a:noFill/>
          <a:ln w="63500">
            <a:solidFill>
              <a:schemeClr val="tx1"/>
            </a:solidFill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</p:pic>
      <p:pic>
        <p:nvPicPr>
          <p:cNvPr id="30" name="Picture 14" descr="Ilustracj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63688" y="5157192"/>
            <a:ext cx="900999" cy="1512168"/>
          </a:xfrm>
          <a:prstGeom prst="rect">
            <a:avLst/>
          </a:prstGeom>
          <a:noFill/>
        </p:spPr>
      </p:pic>
      <p:pic>
        <p:nvPicPr>
          <p:cNvPr id="31" name="Picture 2" descr="Her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28184" y="4797152"/>
            <a:ext cx="952500" cy="1171575"/>
          </a:xfrm>
          <a:prstGeom prst="rect">
            <a:avLst/>
          </a:prstGeom>
          <a:noFill/>
        </p:spPr>
      </p:pic>
      <p:pic>
        <p:nvPicPr>
          <p:cNvPr id="32" name="Picture 2" descr="Podobny obraz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48064" y="5229200"/>
            <a:ext cx="864096" cy="864096"/>
          </a:xfrm>
          <a:prstGeom prst="rect">
            <a:avLst/>
          </a:prstGeom>
          <a:noFill/>
          <a:ln w="44450" cmpd="sng">
            <a:solidFill>
              <a:schemeClr val="bg1"/>
            </a:solidFill>
          </a:ln>
        </p:spPr>
      </p:pic>
      <p:pic>
        <p:nvPicPr>
          <p:cNvPr id="33" name="Picture 18" descr="Znalezione obrazy dla zapytania Strój kurpiowsk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59832" y="5229200"/>
            <a:ext cx="959147" cy="1296144"/>
          </a:xfrm>
          <a:prstGeom prst="rect">
            <a:avLst/>
          </a:prstGeom>
          <a:noFill/>
          <a:ln w="38100" cmpd="dbl">
            <a:solidFill>
              <a:schemeClr val="tx1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901</TotalTime>
  <Words>427</Words>
  <Application>Microsoft Office PowerPoint</Application>
  <PresentationFormat>Pokaz na ekranie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Papier</vt:lpstr>
      <vt:lpstr>Polish traditions… …and more </vt:lpstr>
      <vt:lpstr>          Geography of Poland</vt:lpstr>
      <vt:lpstr>       A little more about Warsaw</vt:lpstr>
      <vt:lpstr>              Culture and traditons</vt:lpstr>
      <vt:lpstr>            Try the traditional food</vt:lpstr>
      <vt:lpstr>                         History</vt:lpstr>
      <vt:lpstr>               My city - Katowice</vt:lpstr>
      <vt:lpstr>       What is good about Poland</vt:lpstr>
      <vt:lpstr>                        Summary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Polish traditions… …and more</dc:title>
  <dc:creator>Użytkownik systemu Windows</dc:creator>
  <cp:lastModifiedBy>Użytkownik systemu Windows</cp:lastModifiedBy>
  <cp:revision>93</cp:revision>
  <dcterms:created xsi:type="dcterms:W3CDTF">2019-11-22T17:36:24Z</dcterms:created>
  <dcterms:modified xsi:type="dcterms:W3CDTF">2019-11-24T15:41:50Z</dcterms:modified>
</cp:coreProperties>
</file>