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67" y="9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32BD8C1-CA99-4756-8381-AB587298C930}" type="datetimeFigureOut">
              <a:rPr lang="en-IE" smtClean="0"/>
              <a:t>09/05/2022</a:t>
            </a:fld>
            <a:endParaRPr lang="en-IE"/>
          </a:p>
        </p:txBody>
      </p:sp>
      <p:sp>
        <p:nvSpPr>
          <p:cNvPr id="5" name="Footer Placeholder 4"/>
          <p:cNvSpPr>
            <a:spLocks noGrp="1"/>
          </p:cNvSpPr>
          <p:nvPr>
            <p:ph type="ftr" sz="quarter" idx="11"/>
          </p:nvPr>
        </p:nvSpPr>
        <p:spPr>
          <a:xfrm>
            <a:off x="1371600" y="4323845"/>
            <a:ext cx="6400800" cy="365125"/>
          </a:xfrm>
        </p:spPr>
        <p:txBody>
          <a:bodyPr/>
          <a:lstStyle/>
          <a:p>
            <a:endParaRPr lang="en-IE"/>
          </a:p>
        </p:txBody>
      </p:sp>
      <p:sp>
        <p:nvSpPr>
          <p:cNvPr id="6" name="Slide Number Placeholder 5"/>
          <p:cNvSpPr>
            <a:spLocks noGrp="1"/>
          </p:cNvSpPr>
          <p:nvPr>
            <p:ph type="sldNum" sz="quarter" idx="12"/>
          </p:nvPr>
        </p:nvSpPr>
        <p:spPr>
          <a:xfrm>
            <a:off x="8077200" y="1430866"/>
            <a:ext cx="2743200" cy="365125"/>
          </a:xfrm>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122089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2BD8C1-CA99-4756-8381-AB587298C930}" type="datetimeFigureOut">
              <a:rPr lang="en-IE" smtClean="0"/>
              <a:t>09/05/2022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1476083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32BD8C1-CA99-4756-8381-AB587298C930}" type="datetimeFigureOut">
              <a:rPr lang="en-IE" smtClean="0"/>
              <a:t>09/05/2022</a:t>
            </a:fld>
            <a:endParaRPr lang="en-IE"/>
          </a:p>
        </p:txBody>
      </p:sp>
      <p:sp>
        <p:nvSpPr>
          <p:cNvPr id="6" name="Footer Placeholder 5"/>
          <p:cNvSpPr>
            <a:spLocks noGrp="1"/>
          </p:cNvSpPr>
          <p:nvPr>
            <p:ph type="ftr" sz="quarter" idx="11"/>
          </p:nvPr>
        </p:nvSpPr>
        <p:spPr>
          <a:xfrm>
            <a:off x="685800" y="379941"/>
            <a:ext cx="6991492" cy="365125"/>
          </a:xfrm>
        </p:spPr>
        <p:txBody>
          <a:bodyPr/>
          <a:lstStyle/>
          <a:p>
            <a:endParaRPr lang="en-IE"/>
          </a:p>
        </p:txBody>
      </p:sp>
      <p:sp>
        <p:nvSpPr>
          <p:cNvPr id="7" name="Slide Number Placeholder 6"/>
          <p:cNvSpPr>
            <a:spLocks noGrp="1"/>
          </p:cNvSpPr>
          <p:nvPr>
            <p:ph type="sldNum" sz="quarter" idx="12"/>
          </p:nvPr>
        </p:nvSpPr>
        <p:spPr>
          <a:xfrm>
            <a:off x="10862452" y="381000"/>
            <a:ext cx="643748" cy="365125"/>
          </a:xfrm>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89244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32BD8C1-CA99-4756-8381-AB587298C930}" type="datetimeFigureOut">
              <a:rPr lang="en-IE" smtClean="0"/>
              <a:t>09/05/2022</a:t>
            </a:fld>
            <a:endParaRPr lang="en-IE"/>
          </a:p>
        </p:txBody>
      </p:sp>
      <p:sp>
        <p:nvSpPr>
          <p:cNvPr id="6" name="Footer Placeholder 5"/>
          <p:cNvSpPr>
            <a:spLocks noGrp="1"/>
          </p:cNvSpPr>
          <p:nvPr>
            <p:ph type="ftr" sz="quarter" idx="11"/>
          </p:nvPr>
        </p:nvSpPr>
        <p:spPr>
          <a:xfrm>
            <a:off x="685800" y="379941"/>
            <a:ext cx="6991492" cy="365125"/>
          </a:xfrm>
        </p:spPr>
        <p:txBody>
          <a:bodyPr/>
          <a:lstStyle/>
          <a:p>
            <a:endParaRPr lang="en-IE"/>
          </a:p>
        </p:txBody>
      </p:sp>
      <p:sp>
        <p:nvSpPr>
          <p:cNvPr id="7" name="Slide Number Placeholder 6"/>
          <p:cNvSpPr>
            <a:spLocks noGrp="1"/>
          </p:cNvSpPr>
          <p:nvPr>
            <p:ph type="sldNum" sz="quarter" idx="12"/>
          </p:nvPr>
        </p:nvSpPr>
        <p:spPr>
          <a:xfrm>
            <a:off x="10862452" y="381000"/>
            <a:ext cx="643748" cy="365125"/>
          </a:xfrm>
        </p:spPr>
        <p:txBody>
          <a:bodyPr/>
          <a:lstStyle/>
          <a:p>
            <a:fld id="{46924857-EA3F-47B3-A9C1-40A1D8BAFF36}" type="slidenum">
              <a:rPr lang="en-IE" smtClean="0"/>
              <a:t>‹#›</a:t>
            </a:fld>
            <a:endParaRPr lang="en-IE"/>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93387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32BD8C1-CA99-4756-8381-AB587298C930}" type="datetimeFigureOut">
              <a:rPr lang="en-IE" smtClean="0"/>
              <a:t>09/05/2022</a:t>
            </a:fld>
            <a:endParaRPr lang="en-IE"/>
          </a:p>
        </p:txBody>
      </p:sp>
      <p:sp>
        <p:nvSpPr>
          <p:cNvPr id="6" name="Footer Placeholder 5"/>
          <p:cNvSpPr>
            <a:spLocks noGrp="1"/>
          </p:cNvSpPr>
          <p:nvPr>
            <p:ph type="ftr" sz="quarter" idx="11"/>
          </p:nvPr>
        </p:nvSpPr>
        <p:spPr>
          <a:xfrm>
            <a:off x="685800" y="378883"/>
            <a:ext cx="6991492" cy="365125"/>
          </a:xfrm>
        </p:spPr>
        <p:txBody>
          <a:bodyPr/>
          <a:lstStyle/>
          <a:p>
            <a:endParaRPr lang="en-IE"/>
          </a:p>
        </p:txBody>
      </p:sp>
      <p:sp>
        <p:nvSpPr>
          <p:cNvPr id="7" name="Slide Number Placeholder 6"/>
          <p:cNvSpPr>
            <a:spLocks noGrp="1"/>
          </p:cNvSpPr>
          <p:nvPr>
            <p:ph type="sldNum" sz="quarter" idx="12"/>
          </p:nvPr>
        </p:nvSpPr>
        <p:spPr>
          <a:xfrm>
            <a:off x="10862452" y="381000"/>
            <a:ext cx="643748" cy="365125"/>
          </a:xfrm>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1119743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32BD8C1-CA99-4756-8381-AB587298C930}" type="datetimeFigureOut">
              <a:rPr lang="en-IE" smtClean="0"/>
              <a:t>09/05/2022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3824879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32BD8C1-CA99-4756-8381-AB587298C930}" type="datetimeFigureOut">
              <a:rPr lang="en-IE" smtClean="0"/>
              <a:t>09/05/2022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4151970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2BD8C1-CA99-4756-8381-AB587298C930}" type="datetimeFigureOut">
              <a:rPr lang="en-IE" smtClean="0"/>
              <a:t>09/05/2022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2953038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32BD8C1-CA99-4756-8381-AB587298C930}" type="datetimeFigureOut">
              <a:rPr lang="en-IE" smtClean="0"/>
              <a:t>09/05/2022</a:t>
            </a:fld>
            <a:endParaRPr lang="en-IE"/>
          </a:p>
        </p:txBody>
      </p:sp>
      <p:sp>
        <p:nvSpPr>
          <p:cNvPr id="5" name="Footer Placeholder 4"/>
          <p:cNvSpPr>
            <a:spLocks noGrp="1"/>
          </p:cNvSpPr>
          <p:nvPr>
            <p:ph type="ftr" sz="quarter" idx="11"/>
          </p:nvPr>
        </p:nvSpPr>
        <p:spPr>
          <a:xfrm>
            <a:off x="685800" y="381000"/>
            <a:ext cx="6991492" cy="365125"/>
          </a:xfrm>
        </p:spPr>
        <p:txBody>
          <a:bodyPr/>
          <a:lstStyle/>
          <a:p>
            <a:endParaRPr lang="en-IE"/>
          </a:p>
        </p:txBody>
      </p:sp>
      <p:sp>
        <p:nvSpPr>
          <p:cNvPr id="6" name="Slide Number Placeholder 5"/>
          <p:cNvSpPr>
            <a:spLocks noGrp="1"/>
          </p:cNvSpPr>
          <p:nvPr>
            <p:ph type="sldNum" sz="quarter" idx="12"/>
          </p:nvPr>
        </p:nvSpPr>
        <p:spPr>
          <a:xfrm>
            <a:off x="10862452" y="381000"/>
            <a:ext cx="643748" cy="365125"/>
          </a:xfrm>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378458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2BD8C1-CA99-4756-8381-AB587298C930}" type="datetimeFigureOut">
              <a:rPr lang="en-IE" smtClean="0"/>
              <a:t>09/05/2022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39585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32BD8C1-CA99-4756-8381-AB587298C930}" type="datetimeFigureOut">
              <a:rPr lang="en-IE" smtClean="0"/>
              <a:t>09/05/2022</a:t>
            </a:fld>
            <a:endParaRPr lang="en-IE"/>
          </a:p>
        </p:txBody>
      </p:sp>
      <p:sp>
        <p:nvSpPr>
          <p:cNvPr id="5" name="Footer Placeholder 4"/>
          <p:cNvSpPr>
            <a:spLocks noGrp="1"/>
          </p:cNvSpPr>
          <p:nvPr>
            <p:ph type="ftr" sz="quarter" idx="11"/>
          </p:nvPr>
        </p:nvSpPr>
        <p:spPr>
          <a:xfrm>
            <a:off x="685800" y="381001"/>
            <a:ext cx="6991492" cy="364065"/>
          </a:xfrm>
        </p:spPr>
        <p:txBody>
          <a:bodyPr/>
          <a:lstStyle/>
          <a:p>
            <a:endParaRPr lang="en-IE"/>
          </a:p>
        </p:txBody>
      </p:sp>
      <p:sp>
        <p:nvSpPr>
          <p:cNvPr id="6" name="Slide Number Placeholder 5"/>
          <p:cNvSpPr>
            <a:spLocks noGrp="1"/>
          </p:cNvSpPr>
          <p:nvPr>
            <p:ph type="sldNum" sz="quarter" idx="12"/>
          </p:nvPr>
        </p:nvSpPr>
        <p:spPr>
          <a:xfrm>
            <a:off x="10862452" y="381000"/>
            <a:ext cx="643748" cy="365125"/>
          </a:xfrm>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303949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2BD8C1-CA99-4756-8381-AB587298C930}" type="datetimeFigureOut">
              <a:rPr lang="en-IE" smtClean="0"/>
              <a:t>09/05/2022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242182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2BD8C1-CA99-4756-8381-AB587298C930}" type="datetimeFigureOut">
              <a:rPr lang="en-IE" smtClean="0"/>
              <a:t>09/05/2022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408378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2BD8C1-CA99-4756-8381-AB587298C930}" type="datetimeFigureOut">
              <a:rPr lang="en-IE" smtClean="0"/>
              <a:t>09/05/2022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50773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BD8C1-CA99-4756-8381-AB587298C930}" type="datetimeFigureOut">
              <a:rPr lang="en-IE" smtClean="0"/>
              <a:t>09/05/2022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291498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2BD8C1-CA99-4756-8381-AB587298C930}" type="datetimeFigureOut">
              <a:rPr lang="en-IE" smtClean="0"/>
              <a:t>09/05/2022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317867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2BD8C1-CA99-4756-8381-AB587298C930}" type="datetimeFigureOut">
              <a:rPr lang="en-IE" smtClean="0"/>
              <a:t>09/05/2022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6924857-EA3F-47B3-A9C1-40A1D8BAFF36}" type="slidenum">
              <a:rPr lang="en-IE" smtClean="0"/>
              <a:t>‹#›</a:t>
            </a:fld>
            <a:endParaRPr lang="en-IE"/>
          </a:p>
        </p:txBody>
      </p:sp>
    </p:spTree>
    <p:extLst>
      <p:ext uri="{BB962C8B-B14F-4D97-AF65-F5344CB8AC3E}">
        <p14:creationId xmlns:p14="http://schemas.microsoft.com/office/powerpoint/2010/main" val="198053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2BD8C1-CA99-4756-8381-AB587298C930}" type="datetimeFigureOut">
              <a:rPr lang="en-IE" smtClean="0"/>
              <a:t>09/05/2022</a:t>
            </a:fld>
            <a:endParaRPr lang="en-IE"/>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6924857-EA3F-47B3-A9C1-40A1D8BAFF36}" type="slidenum">
              <a:rPr lang="en-IE" smtClean="0"/>
              <a:t>‹#›</a:t>
            </a:fld>
            <a:endParaRPr lang="en-IE"/>
          </a:p>
        </p:txBody>
      </p:sp>
    </p:spTree>
    <p:extLst>
      <p:ext uri="{BB962C8B-B14F-4D97-AF65-F5344CB8AC3E}">
        <p14:creationId xmlns:p14="http://schemas.microsoft.com/office/powerpoint/2010/main" val="12879586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9648" y="5322846"/>
            <a:ext cx="6012569" cy="1323439"/>
          </a:xfrm>
          <a:prstGeom prst="rect">
            <a:avLst/>
          </a:prstGeom>
          <a:noFill/>
        </p:spPr>
        <p:txBody>
          <a:bodyPr wrap="square" lIns="91440" tIns="45720" rIns="91440" bIns="45720">
            <a:spAutoFit/>
          </a:bodyPr>
          <a:lstStyle/>
          <a:p>
            <a:pPr algn="ctr"/>
            <a:r>
              <a:rPr lang="en-US" sz="8000" b="0" cap="none" spc="0" dirty="0" smtClean="0">
                <a:ln w="0"/>
                <a:solidFill>
                  <a:schemeClr val="tx1"/>
                </a:solidFill>
                <a:effectLst>
                  <a:outerShdw blurRad="38100" dist="19050" dir="2700000" algn="tl" rotWithShape="0">
                    <a:schemeClr val="dk1">
                      <a:alpha val="40000"/>
                    </a:schemeClr>
                  </a:outerShdw>
                </a:effectLst>
              </a:rPr>
              <a:t>Bono of U2</a:t>
            </a:r>
            <a:endParaRPr lang="en-US" sz="8000" b="0" cap="none" spc="0" dirty="0">
              <a:ln w="0"/>
              <a:solidFill>
                <a:schemeClr val="tx1"/>
              </a:solidFill>
              <a:effectLst>
                <a:outerShdw blurRad="38100" dist="19050" dir="2700000" algn="tl" rotWithShape="0">
                  <a:schemeClr val="dk1">
                    <a:alpha val="40000"/>
                  </a:schemeClr>
                </a:outerShdw>
              </a:effectLst>
            </a:endParaRPr>
          </a:p>
        </p:txBody>
      </p:sp>
      <p:pic>
        <p:nvPicPr>
          <p:cNvPr id="1028" name="Picture 4" descr="Bono of 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22" y="233982"/>
            <a:ext cx="9296400" cy="522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6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BONO</a:t>
            </a:r>
            <a:endParaRPr lang="en-IE" dirty="0"/>
          </a:p>
        </p:txBody>
      </p:sp>
      <p:sp>
        <p:nvSpPr>
          <p:cNvPr id="3" name="Content Placeholder 2"/>
          <p:cNvSpPr>
            <a:spLocks noGrp="1"/>
          </p:cNvSpPr>
          <p:nvPr>
            <p:ph idx="1"/>
          </p:nvPr>
        </p:nvSpPr>
        <p:spPr/>
        <p:txBody>
          <a:bodyPr>
            <a:normAutofit/>
          </a:bodyPr>
          <a:lstStyle/>
          <a:p>
            <a:r>
              <a:rPr lang="en-IE" sz="4400" b="1" dirty="0"/>
              <a:t>Paul David Hewson</a:t>
            </a:r>
            <a:r>
              <a:rPr lang="en-IE" sz="4400" dirty="0"/>
              <a:t> (born 10 May 1960), known by his stage name </a:t>
            </a:r>
            <a:r>
              <a:rPr lang="en-IE" sz="4400" b="1" dirty="0" smtClean="0"/>
              <a:t>Bono</a:t>
            </a:r>
            <a:r>
              <a:rPr lang="en-IE" sz="4400" dirty="0" smtClean="0"/>
              <a:t>, is </a:t>
            </a:r>
            <a:r>
              <a:rPr lang="en-IE" sz="4400" dirty="0"/>
              <a:t>an Irish singer-songwriter, activist, and </a:t>
            </a:r>
            <a:r>
              <a:rPr lang="en-IE" sz="4400" dirty="0" smtClean="0"/>
              <a:t>philanthropist.</a:t>
            </a:r>
            <a:endParaRPr lang="en-IE" sz="4400" baseline="30000" dirty="0"/>
          </a:p>
          <a:p>
            <a:r>
              <a:rPr lang="en-IE" sz="4400" dirty="0" smtClean="0"/>
              <a:t>He </a:t>
            </a:r>
            <a:r>
              <a:rPr lang="en-IE" sz="4400" dirty="0"/>
              <a:t>is the lead vocalist and primary lyricist of the rock band U2.</a:t>
            </a:r>
            <a:endParaRPr lang="en-IE" sz="4400" dirty="0"/>
          </a:p>
        </p:txBody>
      </p:sp>
    </p:spTree>
    <p:extLst>
      <p:ext uri="{BB962C8B-B14F-4D97-AF65-F5344CB8AC3E}">
        <p14:creationId xmlns:p14="http://schemas.microsoft.com/office/powerpoint/2010/main" val="4241972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BONO</a:t>
            </a:r>
            <a:endParaRPr lang="en-IE" dirty="0"/>
          </a:p>
        </p:txBody>
      </p:sp>
      <p:sp>
        <p:nvSpPr>
          <p:cNvPr id="3" name="Content Placeholder 2"/>
          <p:cNvSpPr>
            <a:spLocks noGrp="1"/>
          </p:cNvSpPr>
          <p:nvPr>
            <p:ph idx="1"/>
          </p:nvPr>
        </p:nvSpPr>
        <p:spPr>
          <a:xfrm>
            <a:off x="156411" y="1494661"/>
            <a:ext cx="5939589" cy="4024125"/>
          </a:xfrm>
        </p:spPr>
        <p:txBody>
          <a:bodyPr>
            <a:normAutofit fontScale="85000" lnSpcReduction="20000"/>
          </a:bodyPr>
          <a:lstStyle/>
          <a:p>
            <a:r>
              <a:rPr lang="en-IE" sz="4400" dirty="0"/>
              <a:t>Born and raised in Dublin, he attended Mount Temple Comprehensive School where he met his future wife, Alison Stewart, as well as schoolmates with whom he formed U2 in 1976.</a:t>
            </a:r>
            <a:endParaRPr lang="en-IE" sz="4400" dirty="0"/>
          </a:p>
        </p:txBody>
      </p:sp>
      <p:pic>
        <p:nvPicPr>
          <p:cNvPr id="2050" name="Picture 2" descr="Bono's Wife: Everything To Know About Ali Hewson – Hollywood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44610"/>
            <a:ext cx="5905500"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54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BONO</a:t>
            </a:r>
            <a:endParaRPr lang="en-IE" dirty="0"/>
          </a:p>
        </p:txBody>
      </p:sp>
      <p:sp>
        <p:nvSpPr>
          <p:cNvPr id="3" name="Content Placeholder 2"/>
          <p:cNvSpPr>
            <a:spLocks noGrp="1"/>
          </p:cNvSpPr>
          <p:nvPr>
            <p:ph idx="1"/>
          </p:nvPr>
        </p:nvSpPr>
        <p:spPr/>
        <p:txBody>
          <a:bodyPr>
            <a:normAutofit/>
          </a:bodyPr>
          <a:lstStyle/>
          <a:p>
            <a:r>
              <a:rPr lang="en-IE" sz="4000" dirty="0"/>
              <a:t>Bono soon established himself as a passionate frontman for the band through his expressive vocal style and grandiose gestures and </a:t>
            </a:r>
            <a:r>
              <a:rPr lang="en-IE" sz="4000" dirty="0" smtClean="0"/>
              <a:t>song writing. </a:t>
            </a:r>
            <a:r>
              <a:rPr lang="en-IE" sz="4000" dirty="0"/>
              <a:t>His lyrics frequently include social and political themes, and religious imagery inspired by his Christian beliefs.</a:t>
            </a:r>
            <a:endParaRPr lang="en-IE" sz="4000" dirty="0"/>
          </a:p>
        </p:txBody>
      </p:sp>
    </p:spTree>
    <p:extLst>
      <p:ext uri="{BB962C8B-B14F-4D97-AF65-F5344CB8AC3E}">
        <p14:creationId xmlns:p14="http://schemas.microsoft.com/office/powerpoint/2010/main" val="337612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BONO</a:t>
            </a:r>
            <a:endParaRPr lang="en-IE" dirty="0"/>
          </a:p>
        </p:txBody>
      </p:sp>
      <p:sp>
        <p:nvSpPr>
          <p:cNvPr id="3" name="Content Placeholder 2"/>
          <p:cNvSpPr>
            <a:spLocks noGrp="1"/>
          </p:cNvSpPr>
          <p:nvPr>
            <p:ph idx="1"/>
          </p:nvPr>
        </p:nvSpPr>
        <p:spPr>
          <a:xfrm>
            <a:off x="272717" y="628065"/>
            <a:ext cx="4924926" cy="6229935"/>
          </a:xfrm>
        </p:spPr>
        <p:txBody>
          <a:bodyPr>
            <a:normAutofit fontScale="92500" lnSpcReduction="10000"/>
          </a:bodyPr>
          <a:lstStyle/>
          <a:p>
            <a:pPr marL="0" indent="0">
              <a:buNone/>
            </a:pPr>
            <a:r>
              <a:rPr lang="en-IE" sz="4400" dirty="0"/>
              <a:t>During U2's early years, Bono's lyrics contributed to the group's rebellious and spiritual tone</a:t>
            </a:r>
            <a:r>
              <a:rPr lang="en-IE" sz="4400" dirty="0" smtClean="0"/>
              <a:t>.</a:t>
            </a:r>
            <a:r>
              <a:rPr lang="en-IE" sz="4400" dirty="0"/>
              <a:t> As the band matured, his lyrics became inspired more by personal experiences shared with the other members.</a:t>
            </a:r>
            <a:endParaRPr lang="en-IE" sz="7200" dirty="0"/>
          </a:p>
        </p:txBody>
      </p:sp>
      <p:pic>
        <p:nvPicPr>
          <p:cNvPr id="3074" name="Picture 2" descr="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722" y="2128283"/>
            <a:ext cx="6486525"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139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BONO</a:t>
            </a:r>
            <a:endParaRPr lang="en-IE" dirty="0"/>
          </a:p>
        </p:txBody>
      </p:sp>
      <p:sp>
        <p:nvSpPr>
          <p:cNvPr id="3" name="Content Placeholder 2"/>
          <p:cNvSpPr>
            <a:spLocks noGrp="1"/>
          </p:cNvSpPr>
          <p:nvPr>
            <p:ph idx="1"/>
          </p:nvPr>
        </p:nvSpPr>
        <p:spPr>
          <a:xfrm>
            <a:off x="4844716" y="2194560"/>
            <a:ext cx="6661484" cy="4024125"/>
          </a:xfrm>
        </p:spPr>
        <p:txBody>
          <a:bodyPr>
            <a:normAutofit fontScale="92500"/>
          </a:bodyPr>
          <a:lstStyle/>
          <a:p>
            <a:pPr marL="0" indent="0">
              <a:buNone/>
            </a:pPr>
            <a:r>
              <a:rPr lang="en-IE" sz="4800" dirty="0"/>
              <a:t>As a member of U2, Bono has received 22 Grammy Awards and has been inducted into the Rock and Roll Hall of Fame.</a:t>
            </a:r>
            <a:endParaRPr lang="en-IE" sz="4800" dirty="0"/>
          </a:p>
        </p:txBody>
      </p:sp>
      <p:pic>
        <p:nvPicPr>
          <p:cNvPr id="4102" name="Picture 6" descr="Rock And Roll Hall Of Fame 2020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63" y="744455"/>
            <a:ext cx="4668253" cy="262589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U2, from left, The Edge, Adam Clayton, Bono and Larry Mullen hold the Grammys they won at the 44th annual Grammy Awards, Wednesday, Feb. 27, 2002, in Los Angeles. U2 won for best rock performance, record of the year, best rock album and best pop performance by a duo or group. (AP Photo/Reed Sax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23" y="3454029"/>
            <a:ext cx="3659103" cy="276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15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190" y="901532"/>
            <a:ext cx="8610600" cy="1293028"/>
          </a:xfrm>
        </p:spPr>
        <p:txBody>
          <a:bodyPr/>
          <a:lstStyle/>
          <a:p>
            <a:r>
              <a:rPr lang="en-IE" dirty="0" smtClean="0"/>
              <a:t>BONO</a:t>
            </a:r>
            <a:endParaRPr lang="en-IE" dirty="0"/>
          </a:p>
        </p:txBody>
      </p:sp>
      <p:sp>
        <p:nvSpPr>
          <p:cNvPr id="3" name="Content Placeholder 2"/>
          <p:cNvSpPr>
            <a:spLocks noGrp="1"/>
          </p:cNvSpPr>
          <p:nvPr>
            <p:ph idx="1"/>
          </p:nvPr>
        </p:nvSpPr>
        <p:spPr>
          <a:xfrm>
            <a:off x="625390" y="2313249"/>
            <a:ext cx="7928812" cy="4024125"/>
          </a:xfrm>
        </p:spPr>
        <p:txBody>
          <a:bodyPr>
            <a:normAutofit fontScale="92500" lnSpcReduction="10000"/>
          </a:bodyPr>
          <a:lstStyle/>
          <a:p>
            <a:pPr marL="0" indent="0">
              <a:buNone/>
            </a:pPr>
            <a:r>
              <a:rPr lang="en-IE" sz="4000" dirty="0"/>
              <a:t>Aside from his music, Bono is an activist for social justice causes, both through U2 and as an individual. He is particularly active in campaigning for Africa, for which he co-founded DATA, EDUN, the ONE Campaign, and Product Red.</a:t>
            </a:r>
            <a:endParaRPr lang="en-IE" sz="4000" dirty="0"/>
          </a:p>
        </p:txBody>
      </p:sp>
      <p:pic>
        <p:nvPicPr>
          <p:cNvPr id="5122" name="Picture 2" descr="The 12 Best Product (RED) Things To Buy That Help Fight AIDS and Save L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317" y="346709"/>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bt AIDS Trade Africa | UIA Yearbook Profile | Union of International  Associ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90" y="490946"/>
            <a:ext cx="4318018" cy="15593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10 years ago today in Philadelphia, ONE came to life - 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4174" y="2313249"/>
            <a:ext cx="2719003" cy="40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9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Bono</a:t>
            </a:r>
            <a:endParaRPr lang="en-IE" dirty="0"/>
          </a:p>
        </p:txBody>
      </p:sp>
      <p:sp>
        <p:nvSpPr>
          <p:cNvPr id="3" name="Content Placeholder 2"/>
          <p:cNvSpPr>
            <a:spLocks noGrp="1"/>
          </p:cNvSpPr>
          <p:nvPr>
            <p:ph idx="1"/>
          </p:nvPr>
        </p:nvSpPr>
        <p:spPr>
          <a:xfrm>
            <a:off x="589547" y="454725"/>
            <a:ext cx="4931527" cy="6004591"/>
          </a:xfrm>
        </p:spPr>
        <p:txBody>
          <a:bodyPr>
            <a:normAutofit lnSpcReduction="10000"/>
          </a:bodyPr>
          <a:lstStyle/>
          <a:p>
            <a:pPr marL="0" indent="0">
              <a:buNone/>
            </a:pPr>
            <a:r>
              <a:rPr lang="en-IE" sz="2800" dirty="0"/>
              <a:t>In 2005, Bono was named one of the </a:t>
            </a:r>
            <a:r>
              <a:rPr lang="en-IE" sz="2800" i="1" dirty="0"/>
              <a:t>Time</a:t>
            </a:r>
            <a:r>
              <a:rPr lang="en-IE" sz="2800" dirty="0"/>
              <a:t> Persons of the Year. </a:t>
            </a:r>
            <a:endParaRPr lang="en-IE" sz="2800" dirty="0" smtClean="0"/>
          </a:p>
          <a:p>
            <a:pPr marL="0" indent="0">
              <a:buNone/>
            </a:pPr>
            <a:r>
              <a:rPr lang="en-IE" sz="2800" dirty="0" smtClean="0"/>
              <a:t>He </a:t>
            </a:r>
            <a:r>
              <a:rPr lang="en-IE" sz="2800" dirty="0"/>
              <a:t>was granted an honorary knighthood by Elizabeth II of the United Kingdom in 2007 for "his services to the music industry and for his humanitarian work", </a:t>
            </a:r>
            <a:endParaRPr lang="en-IE" sz="2800" dirty="0" smtClean="0"/>
          </a:p>
          <a:p>
            <a:pPr marL="0" indent="0">
              <a:buNone/>
            </a:pPr>
            <a:r>
              <a:rPr lang="en-IE" sz="2800" dirty="0" smtClean="0"/>
              <a:t>He was </a:t>
            </a:r>
            <a:r>
              <a:rPr lang="en-IE" sz="2800" dirty="0"/>
              <a:t>made a </a:t>
            </a:r>
            <a:r>
              <a:rPr lang="en-IE" sz="2800" dirty="0" err="1"/>
              <a:t>Commandeur</a:t>
            </a:r>
            <a:r>
              <a:rPr lang="en-IE" sz="2800" dirty="0"/>
              <a:t> of the French </a:t>
            </a:r>
            <a:r>
              <a:rPr lang="en-IE" sz="2800" dirty="0" err="1"/>
              <a:t>Ordre</a:t>
            </a:r>
            <a:r>
              <a:rPr lang="en-IE" sz="2800" dirty="0"/>
              <a:t> des Arts et des </a:t>
            </a:r>
            <a:r>
              <a:rPr lang="en-IE" sz="2800" dirty="0" err="1"/>
              <a:t>Lettres</a:t>
            </a:r>
            <a:r>
              <a:rPr lang="en-IE" sz="2800" dirty="0"/>
              <a:t> (Order of Arts and Letters) in 2013.</a:t>
            </a:r>
            <a:endParaRPr lang="en-IE" sz="2800" dirty="0"/>
          </a:p>
        </p:txBody>
      </p:sp>
      <p:pic>
        <p:nvPicPr>
          <p:cNvPr id="6146" name="Picture 2" descr="Bono - Person of the Year 2009 -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663" y="2318064"/>
            <a:ext cx="3180347" cy="3914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U2 frontman Bono is the least deserving celebrity knighthood, new poll of  Brits finds | The Irish P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663" y="214094"/>
            <a:ext cx="3696870" cy="198046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ist of members of the Ordre des Arts et des Lettres - Wikiw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7533" y="2318064"/>
            <a:ext cx="1545055" cy="390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12169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0</TotalTime>
  <Words>127</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Vapor Trail</vt:lpstr>
      <vt:lpstr>PowerPoint Presentation</vt:lpstr>
      <vt:lpstr>BONO</vt:lpstr>
      <vt:lpstr>BONO</vt:lpstr>
      <vt:lpstr>BONO</vt:lpstr>
      <vt:lpstr>BONO</vt:lpstr>
      <vt:lpstr>BONO</vt:lpstr>
      <vt:lpstr>BONO</vt:lpstr>
      <vt:lpstr>Bono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Corville Roscrea</dc:creator>
  <cp:lastModifiedBy>Corville Roscrea</cp:lastModifiedBy>
  <cp:revision>3</cp:revision>
  <dcterms:created xsi:type="dcterms:W3CDTF">2022-05-09T13:21:29Z</dcterms:created>
  <dcterms:modified xsi:type="dcterms:W3CDTF">2022-05-09T13:42:15Z</dcterms:modified>
</cp:coreProperties>
</file>