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1" r:id="rId6"/>
    <p:sldId id="262" r:id="rId7"/>
    <p:sldId id="263" r:id="rId8"/>
    <p:sldId id="267" r:id="rId9"/>
    <p:sldId id="264" r:id="rId10"/>
    <p:sldId id="26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5/6/2022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5/6/2022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latin typeface="Bodoni MT" panose="02070603080606020203" pitchFamily="18" charset="0"/>
              </a:rPr>
              <a:t>Jack butler </a:t>
            </a:r>
            <a:r>
              <a:rPr lang="en-US" sz="4400" dirty="0" err="1">
                <a:solidFill>
                  <a:schemeClr val="tx1"/>
                </a:solidFill>
                <a:latin typeface="Bodoni MT" panose="02070603080606020203" pitchFamily="18" charset="0"/>
              </a:rPr>
              <a:t>yeats</a:t>
            </a:r>
            <a:endParaRPr lang="en-US" sz="4400" dirty="0">
              <a:solidFill>
                <a:schemeClr val="tx1"/>
              </a:solidFill>
              <a:latin typeface="Bodoni MT" panose="02070603080606020203" pitchFamily="18"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sz="2400" dirty="0">
                <a:solidFill>
                  <a:schemeClr val="tx1"/>
                </a:solidFill>
                <a:latin typeface="Bodoni MT Condensed" panose="02070606080606020203" pitchFamily="18" charset="0"/>
              </a:rPr>
              <a:t>Ala Hamill </a:t>
            </a:r>
            <a:r>
              <a:rPr lang="en-US" sz="2400" dirty="0" err="1">
                <a:solidFill>
                  <a:schemeClr val="tx1"/>
                </a:solidFill>
                <a:latin typeface="Bodoni MT Condensed" panose="02070606080606020203" pitchFamily="18" charset="0"/>
              </a:rPr>
              <a:t>Kolodziejczyk</a:t>
            </a:r>
            <a:endParaRPr lang="en-US" sz="2400" dirty="0">
              <a:solidFill>
                <a:schemeClr val="tx1"/>
              </a:solidFill>
              <a:latin typeface="Bodoni MT Condensed" panose="02070606080606020203" pitchFamily="18"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BF4D-D290-4325-88C1-356AC90D0D50}"/>
              </a:ext>
            </a:extLst>
          </p:cNvPr>
          <p:cNvSpPr>
            <a:spLocks noGrp="1"/>
          </p:cNvSpPr>
          <p:nvPr>
            <p:ph type="title"/>
          </p:nvPr>
        </p:nvSpPr>
        <p:spPr>
          <a:xfrm>
            <a:off x="3112316" y="642594"/>
            <a:ext cx="8012883" cy="1371600"/>
          </a:xfrm>
        </p:spPr>
        <p:txBody>
          <a:bodyPr>
            <a:normAutofit/>
          </a:bodyPr>
          <a:lstStyle/>
          <a:p>
            <a:r>
              <a:rPr lang="en-IE" sz="6000" dirty="0">
                <a:latin typeface="Bodoni MT" panose="02070603080606020203" pitchFamily="18" charset="0"/>
              </a:rPr>
              <a:t>Family and Life</a:t>
            </a:r>
          </a:p>
        </p:txBody>
      </p:sp>
      <p:sp>
        <p:nvSpPr>
          <p:cNvPr id="3" name="Content Placeholder 2">
            <a:extLst>
              <a:ext uri="{FF2B5EF4-FFF2-40B4-BE49-F238E27FC236}">
                <a16:creationId xmlns:a16="http://schemas.microsoft.com/office/drawing/2014/main" id="{02999D35-C391-464C-B3C4-09C945E5B9BF}"/>
              </a:ext>
            </a:extLst>
          </p:cNvPr>
          <p:cNvSpPr>
            <a:spLocks noGrp="1"/>
          </p:cNvSpPr>
          <p:nvPr>
            <p:ph idx="1"/>
          </p:nvPr>
        </p:nvSpPr>
        <p:spPr/>
        <p:txBody>
          <a:bodyPr/>
          <a:lstStyle/>
          <a:p>
            <a:r>
              <a:rPr lang="en-IE" sz="3200" dirty="0">
                <a:latin typeface="Bodoni MT Condensed" panose="02070606080606020203" pitchFamily="18" charset="0"/>
              </a:rPr>
              <a:t>Jack Butler Yeats was born on August 23</a:t>
            </a:r>
            <a:r>
              <a:rPr lang="en-IE" sz="3200" baseline="30000" dirty="0">
                <a:latin typeface="Bodoni MT Condensed" panose="02070606080606020203" pitchFamily="18" charset="0"/>
              </a:rPr>
              <a:t>rd</a:t>
            </a:r>
            <a:r>
              <a:rPr lang="en-IE" sz="3200" dirty="0">
                <a:latin typeface="Bodoni MT Condensed" panose="02070606080606020203" pitchFamily="18" charset="0"/>
              </a:rPr>
              <a:t> 1871 at 23 Fitzroy Road, London. He was the youngest child of artist John Butler Yeats and Susan Yeats. Jack was the brother of poet William Butler Yeats, Elizabeth Corbet Yeats and Susan Mary Yeats. Jack’s upbringing took place in London and Sligo. His wife was Mary Cottenham, they married in Surrey in 1894. </a:t>
            </a:r>
          </a:p>
          <a:p>
            <a:r>
              <a:rPr lang="en-IE" sz="3200" dirty="0">
                <a:latin typeface="Bodoni MT Condensed" panose="02070606080606020203" pitchFamily="18" charset="0"/>
              </a:rPr>
              <a:t>He died on March 28</a:t>
            </a:r>
            <a:r>
              <a:rPr lang="en-IE" sz="3200" baseline="30000" dirty="0">
                <a:latin typeface="Bodoni MT Condensed" panose="02070606080606020203" pitchFamily="18" charset="0"/>
              </a:rPr>
              <a:t>th</a:t>
            </a:r>
            <a:r>
              <a:rPr lang="en-IE" sz="3200" dirty="0">
                <a:latin typeface="Bodoni MT Condensed" panose="02070606080606020203" pitchFamily="18" charset="0"/>
              </a:rPr>
              <a:t> 1957.</a:t>
            </a:r>
          </a:p>
          <a:p>
            <a:endParaRPr lang="en-IE" dirty="0"/>
          </a:p>
        </p:txBody>
      </p:sp>
      <p:cxnSp>
        <p:nvCxnSpPr>
          <p:cNvPr id="5" name="Straight Connector 4">
            <a:extLst>
              <a:ext uri="{FF2B5EF4-FFF2-40B4-BE49-F238E27FC236}">
                <a16:creationId xmlns:a16="http://schemas.microsoft.com/office/drawing/2014/main" id="{3A1C22BD-8EB5-466C-8E3F-6F722614CCAD}"/>
              </a:ext>
            </a:extLst>
          </p:cNvPr>
          <p:cNvCxnSpPr>
            <a:cxnSpLocks/>
          </p:cNvCxnSpPr>
          <p:nvPr/>
        </p:nvCxnSpPr>
        <p:spPr>
          <a:xfrm>
            <a:off x="777667" y="1905712"/>
            <a:ext cx="105796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684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BF5A-280A-4B5B-993F-3AAF46E7FF4D}"/>
              </a:ext>
            </a:extLst>
          </p:cNvPr>
          <p:cNvSpPr>
            <a:spLocks noGrp="1"/>
          </p:cNvSpPr>
          <p:nvPr>
            <p:ph type="title"/>
          </p:nvPr>
        </p:nvSpPr>
        <p:spPr>
          <a:xfrm>
            <a:off x="1529696" y="642594"/>
            <a:ext cx="9595503" cy="1371600"/>
          </a:xfrm>
        </p:spPr>
        <p:txBody>
          <a:bodyPr>
            <a:normAutofit/>
          </a:bodyPr>
          <a:lstStyle/>
          <a:p>
            <a:r>
              <a:rPr lang="en-IE" sz="6000" dirty="0">
                <a:latin typeface="Bodoni MT" panose="02070603080606020203" pitchFamily="18" charset="0"/>
              </a:rPr>
              <a:t>Education</a:t>
            </a:r>
            <a:r>
              <a:rPr lang="en-IE" sz="5400" dirty="0">
                <a:latin typeface="Bodoni MT" panose="02070603080606020203" pitchFamily="18" charset="0"/>
              </a:rPr>
              <a:t> and Exhibitions</a:t>
            </a:r>
          </a:p>
        </p:txBody>
      </p:sp>
      <p:sp>
        <p:nvSpPr>
          <p:cNvPr id="3" name="Content Placeholder 2">
            <a:extLst>
              <a:ext uri="{FF2B5EF4-FFF2-40B4-BE49-F238E27FC236}">
                <a16:creationId xmlns:a16="http://schemas.microsoft.com/office/drawing/2014/main" id="{F64D46D8-EE04-4A1F-AE8C-801C01025FCB}"/>
              </a:ext>
            </a:extLst>
          </p:cNvPr>
          <p:cNvSpPr>
            <a:spLocks noGrp="1"/>
          </p:cNvSpPr>
          <p:nvPr>
            <p:ph idx="1"/>
          </p:nvPr>
        </p:nvSpPr>
        <p:spPr/>
        <p:txBody>
          <a:bodyPr>
            <a:normAutofit/>
          </a:bodyPr>
          <a:lstStyle/>
          <a:p>
            <a:pPr marL="0" indent="0">
              <a:buNone/>
            </a:pPr>
            <a:r>
              <a:rPr lang="en-IE" sz="2800" dirty="0">
                <a:latin typeface="Bodoni MT Condensed" panose="02070606080606020203" pitchFamily="18" charset="0"/>
              </a:rPr>
              <a:t>Jack Butler Yeats studied art in South Kensington School of Art, Chiswick School of Art and Westminster school of art.</a:t>
            </a:r>
          </a:p>
          <a:p>
            <a:pPr marL="0" indent="0">
              <a:buNone/>
            </a:pPr>
            <a:r>
              <a:rPr lang="en-IE" sz="2800" dirty="0">
                <a:latin typeface="Bodoni MT Condensed" panose="02070606080606020203" pitchFamily="18" charset="0"/>
              </a:rPr>
              <a:t>In 1897 he focused on watercolours and held his first watercolour exhibition at Clifford Gallery, London that year.</a:t>
            </a:r>
          </a:p>
          <a:p>
            <a:pPr marL="0" indent="0">
              <a:buNone/>
            </a:pPr>
            <a:r>
              <a:rPr lang="en-IE" sz="2800" dirty="0">
                <a:latin typeface="Bodoni MT Condensed" panose="02070606080606020203" pitchFamily="18" charset="0"/>
              </a:rPr>
              <a:t>After his death critics dismissed his work and called it irrelevant which damaged Jack’s reputation. Following a 1971 art exhibition Jack Butler Yeats’ reputation was revived and repaired.</a:t>
            </a:r>
          </a:p>
          <a:p>
            <a:pPr marL="0" indent="0">
              <a:buNone/>
            </a:pPr>
            <a:r>
              <a:rPr lang="en-IE" sz="2800" dirty="0">
                <a:latin typeface="Bodoni MT Condensed" panose="02070606080606020203" pitchFamily="18" charset="0"/>
              </a:rPr>
              <a:t>Jack rose to fame following his portrayals of life in urban and rural Ireland.</a:t>
            </a:r>
            <a:endParaRPr lang="en-IE" sz="2800" dirty="0"/>
          </a:p>
        </p:txBody>
      </p:sp>
      <p:cxnSp>
        <p:nvCxnSpPr>
          <p:cNvPr id="5" name="Straight Connector 4">
            <a:extLst>
              <a:ext uri="{FF2B5EF4-FFF2-40B4-BE49-F238E27FC236}">
                <a16:creationId xmlns:a16="http://schemas.microsoft.com/office/drawing/2014/main" id="{2812D21B-90E8-488E-83AA-3E75EB2C7D8B}"/>
              </a:ext>
            </a:extLst>
          </p:cNvPr>
          <p:cNvCxnSpPr>
            <a:cxnSpLocks/>
          </p:cNvCxnSpPr>
          <p:nvPr/>
        </p:nvCxnSpPr>
        <p:spPr>
          <a:xfrm flipH="1">
            <a:off x="811850" y="1888621"/>
            <a:ext cx="105711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522284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049A-108E-464F-A07E-08A480FF84C9}"/>
              </a:ext>
            </a:extLst>
          </p:cNvPr>
          <p:cNvSpPr>
            <a:spLocks noGrp="1"/>
          </p:cNvSpPr>
          <p:nvPr>
            <p:ph type="title"/>
          </p:nvPr>
        </p:nvSpPr>
        <p:spPr>
          <a:xfrm>
            <a:off x="1511037" y="665746"/>
            <a:ext cx="9698052" cy="1371600"/>
          </a:xfrm>
        </p:spPr>
        <p:txBody>
          <a:bodyPr>
            <a:normAutofit/>
          </a:bodyPr>
          <a:lstStyle/>
          <a:p>
            <a:r>
              <a:rPr lang="en-IE" sz="4800" dirty="0">
                <a:latin typeface="Bodoni MT" panose="02070603080606020203" pitchFamily="18" charset="0"/>
              </a:rPr>
              <a:t>Phases of Jack Butler Yeats’ Work</a:t>
            </a:r>
          </a:p>
        </p:txBody>
      </p:sp>
      <p:sp>
        <p:nvSpPr>
          <p:cNvPr id="3" name="Content Placeholder 2">
            <a:extLst>
              <a:ext uri="{FF2B5EF4-FFF2-40B4-BE49-F238E27FC236}">
                <a16:creationId xmlns:a16="http://schemas.microsoft.com/office/drawing/2014/main" id="{06428961-7511-4229-9535-81D9B6E29486}"/>
              </a:ext>
            </a:extLst>
          </p:cNvPr>
          <p:cNvSpPr>
            <a:spLocks noGrp="1"/>
          </p:cNvSpPr>
          <p:nvPr>
            <p:ph sz="half" idx="1"/>
          </p:nvPr>
        </p:nvSpPr>
        <p:spPr>
          <a:xfrm>
            <a:off x="888763" y="1997629"/>
            <a:ext cx="4663440" cy="3749040"/>
          </a:xfrm>
        </p:spPr>
        <p:txBody>
          <a:bodyPr>
            <a:normAutofit/>
          </a:bodyPr>
          <a:lstStyle/>
          <a:p>
            <a:r>
              <a:rPr lang="en-IE" sz="3600" dirty="0">
                <a:latin typeface="Bodoni MT Condensed" panose="02070606080606020203" pitchFamily="18" charset="0"/>
              </a:rPr>
              <a:t>In Yeats’ paintings there is always something “going on”. His first phase was the illustration phase, in the 1920s Yeats made drawings for newspapers</a:t>
            </a:r>
            <a:r>
              <a:rPr lang="en-IE" sz="3600" dirty="0"/>
              <a:t> </a:t>
            </a:r>
          </a:p>
        </p:txBody>
      </p:sp>
      <p:pic>
        <p:nvPicPr>
          <p:cNvPr id="11" name="Content Placeholder 10">
            <a:extLst>
              <a:ext uri="{FF2B5EF4-FFF2-40B4-BE49-F238E27FC236}">
                <a16:creationId xmlns:a16="http://schemas.microsoft.com/office/drawing/2014/main" id="{0C437251-3564-406B-8765-079D0A6E2184}"/>
              </a:ext>
            </a:extLst>
          </p:cNvPr>
          <p:cNvPicPr>
            <a:picLocks noGrp="1" noChangeAspect="1"/>
          </p:cNvPicPr>
          <p:nvPr>
            <p:ph sz="half" idx="2"/>
          </p:nvPr>
        </p:nvPicPr>
        <p:blipFill>
          <a:blip r:embed="rId2"/>
          <a:stretch>
            <a:fillRect/>
          </a:stretch>
        </p:blipFill>
        <p:spPr>
          <a:xfrm>
            <a:off x="5429441" y="2405124"/>
            <a:ext cx="5868099" cy="2934049"/>
          </a:xfrm>
        </p:spPr>
      </p:pic>
      <p:cxnSp>
        <p:nvCxnSpPr>
          <p:cNvPr id="6" name="Straight Connector 5">
            <a:extLst>
              <a:ext uri="{FF2B5EF4-FFF2-40B4-BE49-F238E27FC236}">
                <a16:creationId xmlns:a16="http://schemas.microsoft.com/office/drawing/2014/main" id="{89D86ABF-3F58-4FAC-951B-D96EC012D48E}"/>
              </a:ext>
            </a:extLst>
          </p:cNvPr>
          <p:cNvCxnSpPr>
            <a:cxnSpLocks/>
          </p:cNvCxnSpPr>
          <p:nvPr/>
        </p:nvCxnSpPr>
        <p:spPr>
          <a:xfrm>
            <a:off x="888763" y="1837346"/>
            <a:ext cx="1040877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415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83C6-20CE-4BD7-89F0-980D95262B83}"/>
              </a:ext>
            </a:extLst>
          </p:cNvPr>
          <p:cNvSpPr>
            <a:spLocks noGrp="1"/>
          </p:cNvSpPr>
          <p:nvPr>
            <p:ph type="title"/>
          </p:nvPr>
        </p:nvSpPr>
        <p:spPr/>
        <p:txBody>
          <a:bodyPr>
            <a:normAutofit/>
          </a:bodyPr>
          <a:lstStyle/>
          <a:p>
            <a:r>
              <a:rPr lang="en-IE" sz="4800" dirty="0">
                <a:latin typeface="Bodoni MT" panose="02070603080606020203" pitchFamily="18" charset="0"/>
              </a:rPr>
              <a:t>Phases of Jack Butler Yeats’ Work</a:t>
            </a:r>
            <a:endParaRPr lang="en-IE" sz="4800" dirty="0"/>
          </a:p>
        </p:txBody>
      </p:sp>
      <p:sp>
        <p:nvSpPr>
          <p:cNvPr id="3" name="Content Placeholder 2">
            <a:extLst>
              <a:ext uri="{FF2B5EF4-FFF2-40B4-BE49-F238E27FC236}">
                <a16:creationId xmlns:a16="http://schemas.microsoft.com/office/drawing/2014/main" id="{7EA1BA76-C93A-4B04-B616-1DAC74F3895C}"/>
              </a:ext>
            </a:extLst>
          </p:cNvPr>
          <p:cNvSpPr>
            <a:spLocks noGrp="1"/>
          </p:cNvSpPr>
          <p:nvPr>
            <p:ph sz="half" idx="1"/>
          </p:nvPr>
        </p:nvSpPr>
        <p:spPr/>
        <p:txBody>
          <a:bodyPr>
            <a:normAutofit/>
          </a:bodyPr>
          <a:lstStyle/>
          <a:p>
            <a:r>
              <a:rPr lang="en-IE" sz="3600" dirty="0">
                <a:latin typeface="Bodoni MT Condensed" panose="02070606080606020203" pitchFamily="18" charset="0"/>
              </a:rPr>
              <a:t>In his second phase Jack had started to paint. During this phase the main focus of his painting were the drawings and lines rather than colours.</a:t>
            </a:r>
          </a:p>
          <a:p>
            <a:endParaRPr lang="en-IE" sz="3600" dirty="0"/>
          </a:p>
        </p:txBody>
      </p:sp>
      <p:pic>
        <p:nvPicPr>
          <p:cNvPr id="12" name="Content Placeholder 11">
            <a:extLst>
              <a:ext uri="{FF2B5EF4-FFF2-40B4-BE49-F238E27FC236}">
                <a16:creationId xmlns:a16="http://schemas.microsoft.com/office/drawing/2014/main" id="{4CAA6BE1-598A-495B-8C8E-73B949048735}"/>
              </a:ext>
            </a:extLst>
          </p:cNvPr>
          <p:cNvPicPr>
            <a:picLocks noGrp="1" noChangeAspect="1"/>
          </p:cNvPicPr>
          <p:nvPr>
            <p:ph sz="half" idx="2"/>
          </p:nvPr>
        </p:nvPicPr>
        <p:blipFill>
          <a:blip r:embed="rId2"/>
          <a:stretch>
            <a:fillRect/>
          </a:stretch>
        </p:blipFill>
        <p:spPr>
          <a:xfrm>
            <a:off x="5827761" y="2306972"/>
            <a:ext cx="5297439" cy="2984223"/>
          </a:xfrm>
        </p:spPr>
      </p:pic>
      <p:cxnSp>
        <p:nvCxnSpPr>
          <p:cNvPr id="6" name="Straight Connector 5">
            <a:extLst>
              <a:ext uri="{FF2B5EF4-FFF2-40B4-BE49-F238E27FC236}">
                <a16:creationId xmlns:a16="http://schemas.microsoft.com/office/drawing/2014/main" id="{2C9FD828-3943-4E22-B74A-FE006C0C6D94}"/>
              </a:ext>
            </a:extLst>
          </p:cNvPr>
          <p:cNvCxnSpPr>
            <a:cxnSpLocks/>
          </p:cNvCxnSpPr>
          <p:nvPr/>
        </p:nvCxnSpPr>
        <p:spPr>
          <a:xfrm>
            <a:off x="914400" y="1786855"/>
            <a:ext cx="102765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53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6017-2A93-4874-9242-CD1D96F8CAC9}"/>
              </a:ext>
            </a:extLst>
          </p:cNvPr>
          <p:cNvSpPr>
            <a:spLocks noGrp="1"/>
          </p:cNvSpPr>
          <p:nvPr>
            <p:ph type="title"/>
          </p:nvPr>
        </p:nvSpPr>
        <p:spPr>
          <a:xfrm>
            <a:off x="1341690" y="642594"/>
            <a:ext cx="9783510" cy="1371600"/>
          </a:xfrm>
        </p:spPr>
        <p:txBody>
          <a:bodyPr>
            <a:normAutofit/>
          </a:bodyPr>
          <a:lstStyle/>
          <a:p>
            <a:r>
              <a:rPr lang="en-IE" sz="4800" dirty="0">
                <a:latin typeface="Bodoni MT" panose="02070603080606020203" pitchFamily="18" charset="0"/>
              </a:rPr>
              <a:t>Phases of Jack Butler Yeats’ Work</a:t>
            </a:r>
          </a:p>
        </p:txBody>
      </p:sp>
      <p:sp>
        <p:nvSpPr>
          <p:cNvPr id="3" name="Content Placeholder 2">
            <a:extLst>
              <a:ext uri="{FF2B5EF4-FFF2-40B4-BE49-F238E27FC236}">
                <a16:creationId xmlns:a16="http://schemas.microsoft.com/office/drawing/2014/main" id="{D323C1E7-7072-4F08-980D-7CDBD458C36F}"/>
              </a:ext>
            </a:extLst>
          </p:cNvPr>
          <p:cNvSpPr>
            <a:spLocks noGrp="1"/>
          </p:cNvSpPr>
          <p:nvPr>
            <p:ph sz="half" idx="1"/>
          </p:nvPr>
        </p:nvSpPr>
        <p:spPr/>
        <p:txBody>
          <a:bodyPr>
            <a:normAutofit/>
          </a:bodyPr>
          <a:lstStyle/>
          <a:p>
            <a:r>
              <a:rPr lang="en-IE" sz="3600" dirty="0">
                <a:latin typeface="Bodoni MT Condensed" panose="02070606080606020203" pitchFamily="18" charset="0"/>
              </a:rPr>
              <a:t>In Jack’s third phase known as his optimistic phase the main focus of his art shifted greatly and was centred more around bright colours and loose, free lines.</a:t>
            </a:r>
          </a:p>
        </p:txBody>
      </p:sp>
      <p:pic>
        <p:nvPicPr>
          <p:cNvPr id="11" name="Content Placeholder 10">
            <a:extLst>
              <a:ext uri="{FF2B5EF4-FFF2-40B4-BE49-F238E27FC236}">
                <a16:creationId xmlns:a16="http://schemas.microsoft.com/office/drawing/2014/main" id="{7D1B6FFD-264B-446A-B8BD-A35AF499DB28}"/>
              </a:ext>
            </a:extLst>
          </p:cNvPr>
          <p:cNvPicPr>
            <a:picLocks noGrp="1" noChangeAspect="1"/>
          </p:cNvPicPr>
          <p:nvPr>
            <p:ph sz="half" idx="2"/>
          </p:nvPr>
        </p:nvPicPr>
        <p:blipFill>
          <a:blip r:embed="rId2"/>
          <a:stretch>
            <a:fillRect/>
          </a:stretch>
        </p:blipFill>
        <p:spPr>
          <a:xfrm>
            <a:off x="6233020" y="2204351"/>
            <a:ext cx="4892180" cy="3625105"/>
          </a:xfrm>
        </p:spPr>
      </p:pic>
      <p:cxnSp>
        <p:nvCxnSpPr>
          <p:cNvPr id="6" name="Straight Connector 5">
            <a:extLst>
              <a:ext uri="{FF2B5EF4-FFF2-40B4-BE49-F238E27FC236}">
                <a16:creationId xmlns:a16="http://schemas.microsoft.com/office/drawing/2014/main" id="{F28BF891-4959-4A56-8F84-A9C9461A0B13}"/>
              </a:ext>
            </a:extLst>
          </p:cNvPr>
          <p:cNvCxnSpPr>
            <a:cxnSpLocks/>
          </p:cNvCxnSpPr>
          <p:nvPr/>
        </p:nvCxnSpPr>
        <p:spPr>
          <a:xfrm>
            <a:off x="888763" y="1897166"/>
            <a:ext cx="1033186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445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8F10-B98E-4B12-8705-FC6349F551E0}"/>
              </a:ext>
            </a:extLst>
          </p:cNvPr>
          <p:cNvSpPr>
            <a:spLocks noGrp="1"/>
          </p:cNvSpPr>
          <p:nvPr>
            <p:ph type="title"/>
          </p:nvPr>
        </p:nvSpPr>
        <p:spPr>
          <a:xfrm>
            <a:off x="1468073" y="611139"/>
            <a:ext cx="9657128" cy="1371600"/>
          </a:xfrm>
        </p:spPr>
        <p:txBody>
          <a:bodyPr>
            <a:normAutofit/>
          </a:bodyPr>
          <a:lstStyle/>
          <a:p>
            <a:r>
              <a:rPr lang="en-IE" sz="4800" dirty="0">
                <a:latin typeface="Bodoni MT" panose="02070603080606020203" pitchFamily="18" charset="0"/>
              </a:rPr>
              <a:t>Phases of Jack Butler Yeats’ Work</a:t>
            </a:r>
            <a:endParaRPr lang="en-IE" sz="4800" dirty="0"/>
          </a:p>
        </p:txBody>
      </p:sp>
      <p:sp>
        <p:nvSpPr>
          <p:cNvPr id="3" name="Content Placeholder 2">
            <a:extLst>
              <a:ext uri="{FF2B5EF4-FFF2-40B4-BE49-F238E27FC236}">
                <a16:creationId xmlns:a16="http://schemas.microsoft.com/office/drawing/2014/main" id="{5AFE113C-935F-43DE-9444-49E4F003D996}"/>
              </a:ext>
            </a:extLst>
          </p:cNvPr>
          <p:cNvSpPr>
            <a:spLocks noGrp="1"/>
          </p:cNvSpPr>
          <p:nvPr>
            <p:ph sz="half" idx="1"/>
          </p:nvPr>
        </p:nvSpPr>
        <p:spPr/>
        <p:txBody>
          <a:bodyPr>
            <a:normAutofit/>
          </a:bodyPr>
          <a:lstStyle/>
          <a:p>
            <a:r>
              <a:rPr lang="en-IE" sz="3600" dirty="0">
                <a:latin typeface="Bodoni MT Condensed" panose="02070606080606020203" pitchFamily="18" charset="0"/>
              </a:rPr>
              <a:t>Yeats’ fourth and final phase is known as his grief phase, in this phase Yeats’ art had a pessimistic tone, this phase took place before his death.</a:t>
            </a:r>
          </a:p>
          <a:p>
            <a:endParaRPr lang="en-IE" sz="3600" dirty="0"/>
          </a:p>
        </p:txBody>
      </p:sp>
      <p:pic>
        <p:nvPicPr>
          <p:cNvPr id="6" name="Content Placeholder 5">
            <a:extLst>
              <a:ext uri="{FF2B5EF4-FFF2-40B4-BE49-F238E27FC236}">
                <a16:creationId xmlns:a16="http://schemas.microsoft.com/office/drawing/2014/main" id="{C35D009D-0D52-4BA7-8049-8EE54F7EEE6C}"/>
              </a:ext>
            </a:extLst>
          </p:cNvPr>
          <p:cNvPicPr>
            <a:picLocks noGrp="1" noChangeAspect="1"/>
          </p:cNvPicPr>
          <p:nvPr>
            <p:ph sz="half" idx="2"/>
          </p:nvPr>
        </p:nvPicPr>
        <p:blipFill>
          <a:blip r:embed="rId2"/>
          <a:stretch>
            <a:fillRect/>
          </a:stretch>
        </p:blipFill>
        <p:spPr>
          <a:xfrm>
            <a:off x="6157209" y="2315361"/>
            <a:ext cx="4967992" cy="3313651"/>
          </a:xfrm>
        </p:spPr>
      </p:pic>
      <p:cxnSp>
        <p:nvCxnSpPr>
          <p:cNvPr id="8" name="Straight Connector 7">
            <a:extLst>
              <a:ext uri="{FF2B5EF4-FFF2-40B4-BE49-F238E27FC236}">
                <a16:creationId xmlns:a16="http://schemas.microsoft.com/office/drawing/2014/main" id="{FE61050E-E025-4DFB-9059-6F04A6233D09}"/>
              </a:ext>
            </a:extLst>
          </p:cNvPr>
          <p:cNvCxnSpPr>
            <a:cxnSpLocks/>
          </p:cNvCxnSpPr>
          <p:nvPr/>
        </p:nvCxnSpPr>
        <p:spPr>
          <a:xfrm>
            <a:off x="897622" y="1862356"/>
            <a:ext cx="103939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901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A0BC-8F48-4D54-95CD-1E4D09C70061}"/>
              </a:ext>
            </a:extLst>
          </p:cNvPr>
          <p:cNvSpPr>
            <a:spLocks noGrp="1"/>
          </p:cNvSpPr>
          <p:nvPr>
            <p:ph type="title"/>
          </p:nvPr>
        </p:nvSpPr>
        <p:spPr>
          <a:xfrm>
            <a:off x="1208015" y="642594"/>
            <a:ext cx="9917184" cy="1371600"/>
          </a:xfrm>
        </p:spPr>
        <p:txBody>
          <a:bodyPr>
            <a:normAutofit/>
          </a:bodyPr>
          <a:lstStyle/>
          <a:p>
            <a:r>
              <a:rPr lang="en-IE" sz="6600" dirty="0">
                <a:latin typeface="Bodoni MT" panose="02070603080606020203" pitchFamily="18" charset="0"/>
              </a:rPr>
              <a:t>Jack Butler Yeats’ Archive</a:t>
            </a:r>
          </a:p>
        </p:txBody>
      </p:sp>
      <p:sp>
        <p:nvSpPr>
          <p:cNvPr id="3" name="Content Placeholder 2">
            <a:extLst>
              <a:ext uri="{FF2B5EF4-FFF2-40B4-BE49-F238E27FC236}">
                <a16:creationId xmlns:a16="http://schemas.microsoft.com/office/drawing/2014/main" id="{7228C00D-FCFA-48ED-887A-7E57005692DE}"/>
              </a:ext>
            </a:extLst>
          </p:cNvPr>
          <p:cNvSpPr>
            <a:spLocks noGrp="1"/>
          </p:cNvSpPr>
          <p:nvPr>
            <p:ph sz="half" idx="1"/>
          </p:nvPr>
        </p:nvSpPr>
        <p:spPr/>
        <p:txBody>
          <a:bodyPr>
            <a:normAutofit/>
          </a:bodyPr>
          <a:lstStyle/>
          <a:p>
            <a:r>
              <a:rPr lang="en-IE" sz="3600" dirty="0">
                <a:latin typeface="Bodoni MT Condensed" panose="02070606080606020203" pitchFamily="18" charset="0"/>
              </a:rPr>
              <a:t>Yeats’ personal archive is on display in the National Gallery of Ireland. This includes his sketchbooks.</a:t>
            </a:r>
          </a:p>
        </p:txBody>
      </p:sp>
      <p:pic>
        <p:nvPicPr>
          <p:cNvPr id="12" name="Content Placeholder 11">
            <a:extLst>
              <a:ext uri="{FF2B5EF4-FFF2-40B4-BE49-F238E27FC236}">
                <a16:creationId xmlns:a16="http://schemas.microsoft.com/office/drawing/2014/main" id="{FE6B69AE-858F-4130-BF61-2FB84E142B8C}"/>
              </a:ext>
            </a:extLst>
          </p:cNvPr>
          <p:cNvPicPr>
            <a:picLocks noGrp="1" noChangeAspect="1"/>
          </p:cNvPicPr>
          <p:nvPr>
            <p:ph sz="half" idx="2"/>
          </p:nvPr>
        </p:nvPicPr>
        <p:blipFill>
          <a:blip r:embed="rId2"/>
          <a:stretch>
            <a:fillRect/>
          </a:stretch>
        </p:blipFill>
        <p:spPr>
          <a:xfrm>
            <a:off x="6461761" y="2360204"/>
            <a:ext cx="4663440" cy="3171970"/>
          </a:xfrm>
        </p:spPr>
      </p:pic>
      <p:cxnSp>
        <p:nvCxnSpPr>
          <p:cNvPr id="6" name="Straight Connector 5">
            <a:extLst>
              <a:ext uri="{FF2B5EF4-FFF2-40B4-BE49-F238E27FC236}">
                <a16:creationId xmlns:a16="http://schemas.microsoft.com/office/drawing/2014/main" id="{073E6E25-9C53-4A23-9795-18E04E713F5E}"/>
              </a:ext>
            </a:extLst>
          </p:cNvPr>
          <p:cNvCxnSpPr>
            <a:cxnSpLocks/>
          </p:cNvCxnSpPr>
          <p:nvPr/>
        </p:nvCxnSpPr>
        <p:spPr>
          <a:xfrm>
            <a:off x="838899" y="1879134"/>
            <a:ext cx="1051979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032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4456</TotalTime>
  <Words>347</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Avenir Next LT Pro</vt:lpstr>
      <vt:lpstr>Avenir Next LT Pro Light</vt:lpstr>
      <vt:lpstr>Bodoni MT</vt:lpstr>
      <vt:lpstr>Bodoni MT Condensed</vt:lpstr>
      <vt:lpstr>Garamond</vt:lpstr>
      <vt:lpstr>SavonVTI</vt:lpstr>
      <vt:lpstr>Jack butler yeats</vt:lpstr>
      <vt:lpstr>Family and Life</vt:lpstr>
      <vt:lpstr>Education and Exhibitions</vt:lpstr>
      <vt:lpstr>Phases of Jack Butler Yeats’ Work</vt:lpstr>
      <vt:lpstr>Phases of Jack Butler Yeats’ Work</vt:lpstr>
      <vt:lpstr>Phases of Jack Butler Yeats’ Work</vt:lpstr>
      <vt:lpstr>Phases of Jack Butler Yeats’ Work</vt:lpstr>
      <vt:lpstr>Jack Butler Yeats’ Archive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butler yeats</dc:title>
  <dc:creator>User</dc:creator>
  <cp:lastModifiedBy>User</cp:lastModifiedBy>
  <cp:revision>3</cp:revision>
  <dcterms:created xsi:type="dcterms:W3CDTF">2022-05-06T10:05:05Z</dcterms:created>
  <dcterms:modified xsi:type="dcterms:W3CDTF">2022-05-09T12:21:55Z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