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Pacifico" panose="00000500000000000000" pitchFamily="2"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d3baebff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d3baebff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836145f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836145f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21b2f7f22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21b2f7f2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d3baebff8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d3baebff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d3baebff8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d3baebff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d3baebff8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d3baebff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20694f8b6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20694f8b6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2074cc709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2074cc709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21b2f7f2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21b2f7f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21b2f7f22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21b2f7f2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4c098b1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4c098b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6233" y="2009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
              <a:t>Boxmeer</a:t>
            </a:r>
            <a:endParaRPr/>
          </a:p>
        </p:txBody>
      </p:sp>
      <p:pic>
        <p:nvPicPr>
          <p:cNvPr id="55" name="Google Shape;55;p13"/>
          <p:cNvPicPr preferRelativeResize="0"/>
          <p:nvPr/>
        </p:nvPicPr>
        <p:blipFill>
          <a:blip r:embed="rId4">
            <a:alphaModFix/>
          </a:blip>
          <a:stretch>
            <a:fillRect/>
          </a:stretch>
        </p:blipFill>
        <p:spPr>
          <a:xfrm>
            <a:off x="6429363" y="0"/>
            <a:ext cx="2714625" cy="457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599"/>
            </a:gs>
            <a:gs pos="35000">
              <a:srgbClr val="FFD966"/>
            </a:gs>
            <a:gs pos="69000">
              <a:srgbClr val="00F6F2"/>
            </a:gs>
            <a:gs pos="100000">
              <a:srgbClr val="00FFFF"/>
            </a:gs>
          </a:gsLst>
          <a:lin ang="5400012" scaled="0"/>
        </a:gradFill>
        <a:effectLst/>
      </p:bgPr>
    </p:bg>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Houses Boxmeer (Part 2)</a:t>
            </a:r>
            <a:endParaRPr/>
          </a:p>
        </p:txBody>
      </p:sp>
      <p:pic>
        <p:nvPicPr>
          <p:cNvPr id="126" name="Google Shape;126;p22"/>
          <p:cNvPicPr preferRelativeResize="0"/>
          <p:nvPr/>
        </p:nvPicPr>
        <p:blipFill>
          <a:blip r:embed="rId3">
            <a:alphaModFix/>
          </a:blip>
          <a:stretch>
            <a:fillRect/>
          </a:stretch>
        </p:blipFill>
        <p:spPr>
          <a:xfrm>
            <a:off x="7" y="2362857"/>
            <a:ext cx="4178550" cy="2780650"/>
          </a:xfrm>
          <a:prstGeom prst="rect">
            <a:avLst/>
          </a:prstGeom>
          <a:noFill/>
          <a:ln>
            <a:noFill/>
          </a:ln>
        </p:spPr>
      </p:pic>
      <p:pic>
        <p:nvPicPr>
          <p:cNvPr id="127" name="Google Shape;127;p22"/>
          <p:cNvPicPr preferRelativeResize="0"/>
          <p:nvPr/>
        </p:nvPicPr>
        <p:blipFill>
          <a:blip r:embed="rId4">
            <a:alphaModFix/>
          </a:blip>
          <a:stretch>
            <a:fillRect/>
          </a:stretch>
        </p:blipFill>
        <p:spPr>
          <a:xfrm>
            <a:off x="4178550" y="1276217"/>
            <a:ext cx="4965449" cy="3867279"/>
          </a:xfrm>
          <a:prstGeom prst="rect">
            <a:avLst/>
          </a:prstGeom>
          <a:noFill/>
          <a:ln>
            <a:noFill/>
          </a:ln>
        </p:spPr>
      </p:pic>
      <p:pic>
        <p:nvPicPr>
          <p:cNvPr id="128" name="Google Shape;128;p22"/>
          <p:cNvPicPr preferRelativeResize="0"/>
          <p:nvPr/>
        </p:nvPicPr>
        <p:blipFill rotWithShape="1">
          <a:blip r:embed="rId5">
            <a:alphaModFix/>
          </a:blip>
          <a:srcRect l="207147" t="76350" r="-133637" b="-76350"/>
          <a:stretch/>
        </p:blipFill>
        <p:spPr>
          <a:xfrm>
            <a:off x="4975325" y="1993700"/>
            <a:ext cx="637700" cy="1602000"/>
          </a:xfrm>
          <a:prstGeom prst="rect">
            <a:avLst/>
          </a:prstGeom>
          <a:noFill/>
          <a:ln>
            <a:noFill/>
          </a:ln>
        </p:spPr>
      </p:pic>
      <p:pic>
        <p:nvPicPr>
          <p:cNvPr id="129" name="Google Shape;129;p22"/>
          <p:cNvPicPr preferRelativeResize="0"/>
          <p:nvPr/>
        </p:nvPicPr>
        <p:blipFill rotWithShape="1">
          <a:blip r:embed="rId5">
            <a:alphaModFix/>
          </a:blip>
          <a:srcRect l="189461" t="61170" r="-133704" b="-61170"/>
          <a:stretch/>
        </p:blipFill>
        <p:spPr>
          <a:xfrm>
            <a:off x="5027593" y="2005025"/>
            <a:ext cx="1158900" cy="174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AD1DC"/>
            </a:gs>
            <a:gs pos="50000">
              <a:srgbClr val="D9D2E9"/>
            </a:gs>
            <a:gs pos="75000">
              <a:srgbClr val="CFE2F3"/>
            </a:gs>
            <a:gs pos="100000">
              <a:srgbClr val="D9EAD3"/>
            </a:gs>
          </a:gsLst>
          <a:lin ang="5400700" scaled="0"/>
        </a:gradFill>
        <a:effectLst/>
      </p:bgPr>
    </p:bg>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2428000" y="1751625"/>
            <a:ext cx="8520600" cy="5727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nl" sz="7619">
                <a:solidFill>
                  <a:srgbClr val="DEE583"/>
                </a:solidFill>
                <a:latin typeface="Pacifico"/>
                <a:ea typeface="Pacifico"/>
                <a:cs typeface="Pacifico"/>
                <a:sym typeface="Pacifico"/>
              </a:rPr>
              <a:t>The End</a:t>
            </a:r>
            <a:endParaRPr sz="7619">
              <a:solidFill>
                <a:srgbClr val="DEE583"/>
              </a:solidFill>
              <a:latin typeface="Pacifico"/>
              <a:ea typeface="Pacifico"/>
              <a:cs typeface="Pacifico"/>
              <a:sym typeface="Pacifico"/>
            </a:endParaRPr>
          </a:p>
        </p:txBody>
      </p:sp>
      <p:sp>
        <p:nvSpPr>
          <p:cNvPr id="135" name="Google Shape;135;p23"/>
          <p:cNvSpPr/>
          <p:nvPr/>
        </p:nvSpPr>
        <p:spPr>
          <a:xfrm>
            <a:off x="2309500" y="1610200"/>
            <a:ext cx="4122300" cy="1508700"/>
          </a:xfrm>
          <a:prstGeom prst="frame">
            <a:avLst>
              <a:gd name="adj1" fmla="val 12500"/>
            </a:avLst>
          </a:prstGeom>
          <a:gradFill>
            <a:gsLst>
              <a:gs pos="0">
                <a:srgbClr val="EAD1DC"/>
              </a:gs>
              <a:gs pos="24000">
                <a:srgbClr val="FFF2CC"/>
              </a:gs>
              <a:gs pos="49000">
                <a:srgbClr val="FCE5CD"/>
              </a:gs>
              <a:gs pos="71000">
                <a:srgbClr val="A4C2F4"/>
              </a:gs>
              <a:gs pos="100000">
                <a:srgbClr val="EAD1DC"/>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p:nvPr/>
        </p:nvSpPr>
        <p:spPr>
          <a:xfrm>
            <a:off x="3027200" y="1415400"/>
            <a:ext cx="2495700" cy="1390200"/>
          </a:xfrm>
          <a:prstGeom prst="donut">
            <a:avLst>
              <a:gd name="adj" fmla="val 10072"/>
            </a:avLst>
          </a:prstGeom>
          <a:gradFill>
            <a:gsLst>
              <a:gs pos="0">
                <a:srgbClr val="EAD1DC"/>
              </a:gs>
              <a:gs pos="24000">
                <a:srgbClr val="FFF2CC"/>
              </a:gs>
              <a:gs pos="49000">
                <a:srgbClr val="FCE5CD"/>
              </a:gs>
              <a:gs pos="71000">
                <a:srgbClr val="A4C2F4"/>
              </a:gs>
              <a:gs pos="100000">
                <a:srgbClr val="EAD1DC"/>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Hospital Boxmeer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AD1DC"/>
            </a:gs>
            <a:gs pos="50000">
              <a:srgbClr val="D9D2E9"/>
            </a:gs>
            <a:gs pos="75000">
              <a:srgbClr val="CFE2F3"/>
            </a:gs>
            <a:gs pos="100000">
              <a:srgbClr val="D9EAD3"/>
            </a:gs>
          </a:gsLst>
          <a:lin ang="5400012" scaled="0"/>
        </a:gradFill>
        <a:effectLst/>
      </p:bgPr>
    </p:bg>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0" y="0"/>
            <a:ext cx="3804299" cy="5143498"/>
          </a:xfrm>
          <a:prstGeom prst="rect">
            <a:avLst/>
          </a:prstGeom>
          <a:noFill/>
          <a:ln>
            <a:noFill/>
          </a:ln>
        </p:spPr>
      </p:pic>
      <p:pic>
        <p:nvPicPr>
          <p:cNvPr id="71" name="Google Shape;71;p16"/>
          <p:cNvPicPr preferRelativeResize="0"/>
          <p:nvPr/>
        </p:nvPicPr>
        <p:blipFill>
          <a:blip r:embed="rId4">
            <a:alphaModFix/>
          </a:blip>
          <a:stretch>
            <a:fillRect/>
          </a:stretch>
        </p:blipFill>
        <p:spPr>
          <a:xfrm>
            <a:off x="3911816" y="0"/>
            <a:ext cx="5232180" cy="3979136"/>
          </a:xfrm>
          <a:prstGeom prst="rect">
            <a:avLst/>
          </a:prstGeom>
          <a:noFill/>
          <a:ln>
            <a:noFill/>
          </a:ln>
        </p:spPr>
      </p:pic>
      <p:sp>
        <p:nvSpPr>
          <p:cNvPr id="72" name="Google Shape;72;p16"/>
          <p:cNvSpPr txBox="1"/>
          <p:nvPr/>
        </p:nvSpPr>
        <p:spPr>
          <a:xfrm>
            <a:off x="3754150" y="4278250"/>
            <a:ext cx="5389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a:t> </a:t>
            </a:r>
            <a:r>
              <a:rPr lang="nl" sz="1800"/>
              <a:t>&lt;Church Boxmeer          Inside church Boxmeer^</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solidFill>
                  <a:srgbClr val="00FFFF"/>
                </a:solidFill>
              </a:rPr>
              <a:t>de Weijerwereld;)</a:t>
            </a:r>
            <a:endParaRPr>
              <a:solidFill>
                <a:srgbClr val="00FFFF"/>
              </a:solidFill>
            </a:endParaRPr>
          </a:p>
        </p:txBody>
      </p:sp>
      <p:pic>
        <p:nvPicPr>
          <p:cNvPr id="78" name="Google Shape;78;p17" descr="De Weijerwereld"/>
          <p:cNvPicPr preferRelativeResize="0"/>
          <p:nvPr/>
        </p:nvPicPr>
        <p:blipFill>
          <a:blip r:embed="rId3">
            <a:alphaModFix/>
          </a:blip>
          <a:stretch>
            <a:fillRect/>
          </a:stretch>
        </p:blipFill>
        <p:spPr>
          <a:xfrm>
            <a:off x="5286375" y="0"/>
            <a:ext cx="3857625" cy="5143500"/>
          </a:xfrm>
          <a:prstGeom prst="rect">
            <a:avLst/>
          </a:prstGeom>
          <a:noFill/>
          <a:ln>
            <a:noFill/>
          </a:ln>
        </p:spPr>
      </p:pic>
      <p:pic>
        <p:nvPicPr>
          <p:cNvPr id="79" name="Google Shape;79;p17" descr="Schoolgids De Weijerwereld"/>
          <p:cNvPicPr preferRelativeResize="0"/>
          <p:nvPr/>
        </p:nvPicPr>
        <p:blipFill>
          <a:blip r:embed="rId4">
            <a:alphaModFix/>
          </a:blip>
          <a:stretch>
            <a:fillRect/>
          </a:stretch>
        </p:blipFill>
        <p:spPr>
          <a:xfrm>
            <a:off x="0" y="1848823"/>
            <a:ext cx="5286375" cy="32946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4000">
              <a:srgbClr val="9900FF"/>
            </a:gs>
            <a:gs pos="77000">
              <a:srgbClr val="FF00FF"/>
            </a:gs>
            <a:gs pos="100000">
              <a:srgbClr val="FF00B1"/>
            </a:gs>
          </a:gsLst>
          <a:lin ang="5400012" scaled="0"/>
        </a:grad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Other schools in Boxmeer</a:t>
            </a:r>
            <a:endParaRPr/>
          </a:p>
        </p:txBody>
      </p:sp>
      <p:pic>
        <p:nvPicPr>
          <p:cNvPr id="85" name="Google Shape;85;p18" descr="Contact - Metameer jenaplan Boxmeer (Boxmeer) | Scholen op de kaart"/>
          <p:cNvPicPr preferRelativeResize="0"/>
          <p:nvPr/>
        </p:nvPicPr>
        <p:blipFill>
          <a:blip r:embed="rId3">
            <a:alphaModFix/>
          </a:blip>
          <a:stretch>
            <a:fillRect/>
          </a:stretch>
        </p:blipFill>
        <p:spPr>
          <a:xfrm>
            <a:off x="0" y="1152475"/>
            <a:ext cx="2819400" cy="1628775"/>
          </a:xfrm>
          <a:prstGeom prst="rect">
            <a:avLst/>
          </a:prstGeom>
          <a:noFill/>
          <a:ln>
            <a:noFill/>
          </a:ln>
        </p:spPr>
      </p:pic>
      <p:sp>
        <p:nvSpPr>
          <p:cNvPr id="86" name="Google Shape;86;p18"/>
          <p:cNvSpPr txBox="1"/>
          <p:nvPr/>
        </p:nvSpPr>
        <p:spPr>
          <a:xfrm>
            <a:off x="0" y="2781250"/>
            <a:ext cx="9144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1600">
                <a:solidFill>
                  <a:srgbClr val="FF0000"/>
                </a:solidFill>
              </a:rPr>
              <a:t>Metameer(secondary school)</a:t>
            </a:r>
            <a:r>
              <a:rPr lang="nl" sz="1600"/>
              <a:t> </a:t>
            </a:r>
            <a:r>
              <a:rPr lang="nl" sz="1600">
                <a:solidFill>
                  <a:srgbClr val="FF9900"/>
                </a:solidFill>
              </a:rPr>
              <a:t>Elzendaal(secondary school) </a:t>
            </a:r>
            <a:r>
              <a:rPr lang="nl" sz="1600"/>
              <a:t>  </a:t>
            </a:r>
            <a:r>
              <a:rPr lang="nl" sz="1600">
                <a:solidFill>
                  <a:srgbClr val="F1C232"/>
                </a:solidFill>
              </a:rPr>
              <a:t>De Peppels/Canadas(elementary school)              </a:t>
            </a:r>
            <a:r>
              <a:rPr lang="nl" sz="1600">
                <a:solidFill>
                  <a:srgbClr val="00FF00"/>
                </a:solidFill>
              </a:rPr>
              <a:t>De Bonckert(elementary school)  </a:t>
            </a:r>
            <a:r>
              <a:rPr lang="nl" sz="1600">
                <a:solidFill>
                  <a:srgbClr val="00FFFF"/>
                </a:solidFill>
              </a:rPr>
              <a:t>De Bakelgeert(elementary school)</a:t>
            </a:r>
            <a:endParaRPr sz="1600">
              <a:solidFill>
                <a:srgbClr val="00FFFF"/>
              </a:solidFill>
            </a:endParaRPr>
          </a:p>
          <a:p>
            <a:pPr marL="0" lvl="0" indent="0" algn="l" rtl="0">
              <a:spcBef>
                <a:spcPts val="0"/>
              </a:spcBef>
              <a:spcAft>
                <a:spcPts val="0"/>
              </a:spcAft>
              <a:buNone/>
            </a:pPr>
            <a:endParaRPr sz="1600">
              <a:solidFill>
                <a:srgbClr val="00FF00"/>
              </a:solidFill>
            </a:endParaRPr>
          </a:p>
        </p:txBody>
      </p:sp>
      <p:pic>
        <p:nvPicPr>
          <p:cNvPr id="87" name="Google Shape;87;p18" descr="Resultaten - Elzendaalcollege Boxmeer (Boxmeer) | Scholen op de kaart"/>
          <p:cNvPicPr preferRelativeResize="0"/>
          <p:nvPr/>
        </p:nvPicPr>
        <p:blipFill>
          <a:blip r:embed="rId4">
            <a:alphaModFix/>
          </a:blip>
          <a:stretch>
            <a:fillRect/>
          </a:stretch>
        </p:blipFill>
        <p:spPr>
          <a:xfrm>
            <a:off x="2819400" y="1152475"/>
            <a:ext cx="2819400" cy="1628775"/>
          </a:xfrm>
          <a:prstGeom prst="rect">
            <a:avLst/>
          </a:prstGeom>
          <a:noFill/>
          <a:ln>
            <a:noFill/>
          </a:ln>
        </p:spPr>
      </p:pic>
      <p:pic>
        <p:nvPicPr>
          <p:cNvPr id="88" name="Google Shape;88;p18" descr="Aanmelden nieuwe leerlingen - Daltonbasisschool de Bakelgeert"/>
          <p:cNvPicPr preferRelativeResize="0"/>
          <p:nvPr/>
        </p:nvPicPr>
        <p:blipFill>
          <a:blip r:embed="rId5">
            <a:alphaModFix/>
          </a:blip>
          <a:stretch>
            <a:fillRect/>
          </a:stretch>
        </p:blipFill>
        <p:spPr>
          <a:xfrm>
            <a:off x="4255975" y="3803925"/>
            <a:ext cx="4888025" cy="1339575"/>
          </a:xfrm>
          <a:prstGeom prst="rect">
            <a:avLst/>
          </a:prstGeom>
          <a:noFill/>
          <a:ln>
            <a:noFill/>
          </a:ln>
        </p:spPr>
      </p:pic>
      <p:pic>
        <p:nvPicPr>
          <p:cNvPr id="89" name="Google Shape;89;p18"/>
          <p:cNvPicPr preferRelativeResize="0"/>
          <p:nvPr/>
        </p:nvPicPr>
        <p:blipFill>
          <a:blip r:embed="rId6">
            <a:alphaModFix/>
          </a:blip>
          <a:stretch>
            <a:fillRect/>
          </a:stretch>
        </p:blipFill>
        <p:spPr>
          <a:xfrm>
            <a:off x="5638800" y="1152475"/>
            <a:ext cx="2452726" cy="1628775"/>
          </a:xfrm>
          <a:prstGeom prst="rect">
            <a:avLst/>
          </a:prstGeom>
          <a:noFill/>
          <a:ln>
            <a:noFill/>
          </a:ln>
        </p:spPr>
      </p:pic>
      <p:pic>
        <p:nvPicPr>
          <p:cNvPr id="90" name="Google Shape;90;p18"/>
          <p:cNvPicPr preferRelativeResize="0"/>
          <p:nvPr/>
        </p:nvPicPr>
        <p:blipFill>
          <a:blip r:embed="rId7">
            <a:alphaModFix/>
          </a:blip>
          <a:stretch>
            <a:fillRect/>
          </a:stretch>
        </p:blipFill>
        <p:spPr>
          <a:xfrm>
            <a:off x="1579438" y="3438513"/>
            <a:ext cx="2676525" cy="170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06666"/>
            </a:gs>
            <a:gs pos="8000">
              <a:srgbClr val="E06666"/>
            </a:gs>
            <a:gs pos="17000">
              <a:srgbClr val="F9CB9C"/>
            </a:gs>
            <a:gs pos="29000">
              <a:srgbClr val="FFE599"/>
            </a:gs>
            <a:gs pos="44000">
              <a:srgbClr val="B6D7A8"/>
            </a:gs>
            <a:gs pos="61000">
              <a:srgbClr val="A2C4C9"/>
            </a:gs>
            <a:gs pos="76000">
              <a:srgbClr val="A4C2F4"/>
            </a:gs>
            <a:gs pos="89000">
              <a:srgbClr val="B4A7D6"/>
            </a:gs>
            <a:gs pos="100000">
              <a:srgbClr val="D5A6BD"/>
            </a:gs>
          </a:gsLst>
          <a:lin ang="5400012" scaled="0"/>
        </a:gra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169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Traditions</a:t>
            </a:r>
            <a:endParaRPr/>
          </a:p>
        </p:txBody>
      </p:sp>
      <p:sp>
        <p:nvSpPr>
          <p:cNvPr id="96" name="Google Shape;96;p19"/>
          <p:cNvSpPr txBox="1">
            <a:spLocks noGrp="1"/>
          </p:cNvSpPr>
          <p:nvPr>
            <p:ph type="body" idx="1"/>
          </p:nvPr>
        </p:nvSpPr>
        <p:spPr>
          <a:xfrm>
            <a:off x="219675" y="741700"/>
            <a:ext cx="8520600" cy="40431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dk1"/>
              </a:buClr>
              <a:buSzPts val="2400"/>
              <a:buChar char="●"/>
            </a:pPr>
            <a:r>
              <a:rPr lang="nl" sz="2400">
                <a:solidFill>
                  <a:schemeClr val="dk1"/>
                </a:solidFill>
              </a:rPr>
              <a:t>Metworst</a:t>
            </a:r>
            <a:endParaRPr sz="2400">
              <a:solidFill>
                <a:schemeClr val="dk1"/>
              </a:solidFill>
            </a:endParaRPr>
          </a:p>
          <a:p>
            <a:pPr marL="0" lvl="0" indent="0" algn="l" rtl="0">
              <a:spcBef>
                <a:spcPts val="1200"/>
              </a:spcBef>
              <a:spcAft>
                <a:spcPts val="0"/>
              </a:spcAft>
              <a:buNone/>
            </a:pPr>
            <a:endParaRPr sz="2400">
              <a:solidFill>
                <a:schemeClr val="dk1"/>
              </a:solidFill>
            </a:endParaRPr>
          </a:p>
          <a:p>
            <a:pPr marL="457200" lvl="0" indent="-381000" algn="l" rtl="0">
              <a:spcBef>
                <a:spcPts val="1200"/>
              </a:spcBef>
              <a:spcAft>
                <a:spcPts val="0"/>
              </a:spcAft>
              <a:buClr>
                <a:schemeClr val="dk1"/>
              </a:buClr>
              <a:buSzPts val="2400"/>
              <a:buChar char="●"/>
            </a:pPr>
            <a:r>
              <a:rPr lang="nl" sz="2400">
                <a:solidFill>
                  <a:schemeClr val="dk1"/>
                </a:solidFill>
              </a:rPr>
              <a:t>Carnival</a:t>
            </a:r>
            <a:endParaRPr sz="2400">
              <a:solidFill>
                <a:schemeClr val="dk1"/>
              </a:solidFill>
            </a:endParaRPr>
          </a:p>
          <a:p>
            <a:pPr marL="457200" lvl="0" indent="0" algn="l" rtl="0">
              <a:spcBef>
                <a:spcPts val="1200"/>
              </a:spcBef>
              <a:spcAft>
                <a:spcPts val="0"/>
              </a:spcAft>
              <a:buNone/>
            </a:pPr>
            <a:endParaRPr sz="2400">
              <a:solidFill>
                <a:schemeClr val="dk1"/>
              </a:solidFill>
            </a:endParaRPr>
          </a:p>
          <a:p>
            <a:pPr marL="457200" lvl="0" indent="-381000" algn="l" rtl="0">
              <a:spcBef>
                <a:spcPts val="1200"/>
              </a:spcBef>
              <a:spcAft>
                <a:spcPts val="0"/>
              </a:spcAft>
              <a:buClr>
                <a:schemeClr val="dk1"/>
              </a:buClr>
              <a:buSzPts val="2400"/>
              <a:buChar char="●"/>
            </a:pPr>
            <a:r>
              <a:rPr lang="nl" sz="2400">
                <a:solidFill>
                  <a:schemeClr val="dk1"/>
                </a:solidFill>
              </a:rPr>
              <a:t>Siant Nicholas</a:t>
            </a:r>
            <a:endParaRPr sz="2400">
              <a:solidFill>
                <a:schemeClr val="dk1"/>
              </a:solidFill>
            </a:endParaRPr>
          </a:p>
          <a:p>
            <a:pPr marL="0" lvl="0" indent="0" algn="l" rtl="0">
              <a:spcBef>
                <a:spcPts val="1200"/>
              </a:spcBef>
              <a:spcAft>
                <a:spcPts val="0"/>
              </a:spcAft>
              <a:buNone/>
            </a:pPr>
            <a:endParaRPr sz="2400">
              <a:solidFill>
                <a:schemeClr val="dk1"/>
              </a:solidFill>
            </a:endParaRPr>
          </a:p>
          <a:p>
            <a:pPr marL="0" lvl="0" indent="0" algn="l" rtl="0">
              <a:spcBef>
                <a:spcPts val="1200"/>
              </a:spcBef>
              <a:spcAft>
                <a:spcPts val="1200"/>
              </a:spcAft>
              <a:buNone/>
            </a:pPr>
            <a:endParaRPr sz="2400">
              <a:solidFill>
                <a:schemeClr val="dk1"/>
              </a:solidFill>
            </a:endParaRPr>
          </a:p>
        </p:txBody>
      </p:sp>
      <p:pic>
        <p:nvPicPr>
          <p:cNvPr id="97" name="Google Shape;97;p19"/>
          <p:cNvPicPr preferRelativeResize="0"/>
          <p:nvPr/>
        </p:nvPicPr>
        <p:blipFill>
          <a:blip r:embed="rId3">
            <a:alphaModFix/>
          </a:blip>
          <a:stretch>
            <a:fillRect/>
          </a:stretch>
        </p:blipFill>
        <p:spPr>
          <a:xfrm>
            <a:off x="6515100" y="-12"/>
            <a:ext cx="2628900" cy="1743075"/>
          </a:xfrm>
          <a:prstGeom prst="rect">
            <a:avLst/>
          </a:prstGeom>
          <a:noFill/>
          <a:ln>
            <a:noFill/>
          </a:ln>
        </p:spPr>
      </p:pic>
      <p:sp>
        <p:nvSpPr>
          <p:cNvPr id="98" name="Google Shape;98;p19"/>
          <p:cNvSpPr/>
          <p:nvPr/>
        </p:nvSpPr>
        <p:spPr>
          <a:xfrm>
            <a:off x="2889175" y="671700"/>
            <a:ext cx="3027300" cy="515400"/>
          </a:xfrm>
          <a:prstGeom prst="notchedRightArrow">
            <a:avLst>
              <a:gd name="adj1" fmla="val 50000"/>
              <a:gd name="adj2" fmla="val 50000"/>
            </a:avLst>
          </a:prstGeom>
          <a:gradFill>
            <a:gsLst>
              <a:gs pos="0">
                <a:srgbClr val="EAD1DC"/>
              </a:gs>
              <a:gs pos="50000">
                <a:srgbClr val="D9D2E9"/>
              </a:gs>
              <a:gs pos="75000">
                <a:srgbClr val="CFE2F3"/>
              </a:gs>
              <a:gs pos="100000">
                <a:srgbClr val="D9EAD3"/>
              </a:gs>
            </a:gsLst>
            <a:lin ang="540070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9"/>
          <p:cNvPicPr preferRelativeResize="0"/>
          <p:nvPr/>
        </p:nvPicPr>
        <p:blipFill>
          <a:blip r:embed="rId4">
            <a:alphaModFix/>
          </a:blip>
          <a:stretch>
            <a:fillRect/>
          </a:stretch>
        </p:blipFill>
        <p:spPr>
          <a:xfrm>
            <a:off x="6677013" y="1743075"/>
            <a:ext cx="2466975" cy="1847850"/>
          </a:xfrm>
          <a:prstGeom prst="rect">
            <a:avLst/>
          </a:prstGeom>
          <a:noFill/>
          <a:ln>
            <a:noFill/>
          </a:ln>
        </p:spPr>
      </p:pic>
      <p:sp>
        <p:nvSpPr>
          <p:cNvPr id="100" name="Google Shape;100;p19"/>
          <p:cNvSpPr/>
          <p:nvPr/>
        </p:nvSpPr>
        <p:spPr>
          <a:xfrm>
            <a:off x="2806375" y="1849450"/>
            <a:ext cx="3073200" cy="515400"/>
          </a:xfrm>
          <a:prstGeom prst="notchedRightArrow">
            <a:avLst>
              <a:gd name="adj1" fmla="val 50000"/>
              <a:gd name="adj2" fmla="val 50000"/>
            </a:avLst>
          </a:prstGeom>
          <a:gradFill>
            <a:gsLst>
              <a:gs pos="0">
                <a:srgbClr val="EAD1DC"/>
              </a:gs>
              <a:gs pos="50000">
                <a:srgbClr val="D9D2E9"/>
              </a:gs>
              <a:gs pos="75000">
                <a:srgbClr val="CFE2F3"/>
              </a:gs>
              <a:gs pos="100000">
                <a:srgbClr val="D9EAD3"/>
              </a:gs>
            </a:gsLst>
            <a:lin ang="540070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9"/>
          <p:cNvPicPr preferRelativeResize="0"/>
          <p:nvPr/>
        </p:nvPicPr>
        <p:blipFill>
          <a:blip r:embed="rId5">
            <a:alphaModFix/>
          </a:blip>
          <a:stretch>
            <a:fillRect/>
          </a:stretch>
        </p:blipFill>
        <p:spPr>
          <a:xfrm>
            <a:off x="4090850" y="3400413"/>
            <a:ext cx="2628900" cy="1743075"/>
          </a:xfrm>
          <a:prstGeom prst="rect">
            <a:avLst/>
          </a:prstGeom>
          <a:noFill/>
          <a:ln>
            <a:noFill/>
          </a:ln>
        </p:spPr>
      </p:pic>
      <p:sp>
        <p:nvSpPr>
          <p:cNvPr id="102" name="Google Shape;102;p19"/>
          <p:cNvSpPr/>
          <p:nvPr/>
        </p:nvSpPr>
        <p:spPr>
          <a:xfrm rot="2265499">
            <a:off x="1785530" y="4001150"/>
            <a:ext cx="2132176" cy="1018740"/>
          </a:xfrm>
          <a:prstGeom prst="curvedUpArrow">
            <a:avLst>
              <a:gd name="adj1" fmla="val 25000"/>
              <a:gd name="adj2" fmla="val 50000"/>
              <a:gd name="adj3" fmla="val 25000"/>
            </a:avLst>
          </a:prstGeom>
          <a:gradFill>
            <a:gsLst>
              <a:gs pos="0">
                <a:srgbClr val="EAD1DC"/>
              </a:gs>
              <a:gs pos="50000">
                <a:srgbClr val="D9D2E9"/>
              </a:gs>
              <a:gs pos="75000">
                <a:srgbClr val="CFE2F3"/>
              </a:gs>
              <a:gs pos="100000">
                <a:srgbClr val="D9EAD3"/>
              </a:gs>
            </a:gsLst>
            <a:lin ang="540070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D7E6B"/>
            </a:gs>
            <a:gs pos="25000">
              <a:srgbClr val="E6B8AF"/>
            </a:gs>
            <a:gs pos="85000">
              <a:srgbClr val="FFF2CC"/>
            </a:gs>
            <a:gs pos="100000">
              <a:srgbClr val="D9EAD3"/>
            </a:gs>
            <a:gs pos="100000">
              <a:srgbClr val="737373"/>
            </a:gs>
          </a:gsLst>
          <a:lin ang="5400012" scaled="0"/>
        </a:gra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De Vaart</a:t>
            </a:r>
            <a:endParaRPr/>
          </a:p>
        </p:txBody>
      </p:sp>
      <p:sp>
        <p:nvSpPr>
          <p:cNvPr id="108" name="Google Shape;108;p20"/>
          <p:cNvSpPr txBox="1">
            <a:spLocks noGrp="1"/>
          </p:cNvSpPr>
          <p:nvPr>
            <p:ph type="body" idx="1"/>
          </p:nvPr>
        </p:nvSpPr>
        <p:spPr>
          <a:xfrm>
            <a:off x="436475" y="1084050"/>
            <a:ext cx="8520600" cy="3416400"/>
          </a:xfrm>
          <a:prstGeom prst="rect">
            <a:avLst/>
          </a:prstGeom>
          <a:noFill/>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61111"/>
              <a:buFont typeface="Arial"/>
              <a:buNone/>
            </a:pPr>
            <a:endParaRPr>
              <a:solidFill>
                <a:srgbClr val="000000"/>
              </a:solidFill>
            </a:endParaRPr>
          </a:p>
          <a:p>
            <a:pPr marL="0" lvl="0" indent="0" algn="l" rtl="0">
              <a:spcBef>
                <a:spcPts val="1200"/>
              </a:spcBef>
              <a:spcAft>
                <a:spcPts val="0"/>
              </a:spcAft>
              <a:buNone/>
            </a:pPr>
            <a:r>
              <a:rPr lang="nl" sz="2100">
                <a:solidFill>
                  <a:srgbClr val="202124"/>
                </a:solidFill>
                <a:highlight>
                  <a:srgbClr val="F8F9FA"/>
                </a:highlight>
              </a:rPr>
              <a:t>De Vaart is a journey for the Holy Blood. It has to do with Jesus. It used to be and still is very sacred to many people.</a:t>
            </a:r>
            <a:endParaRPr sz="2100">
              <a:solidFill>
                <a:srgbClr val="202124"/>
              </a:solidFill>
              <a:highlight>
                <a:srgbClr val="F8F9FA"/>
              </a:highlight>
            </a:endParaRPr>
          </a:p>
          <a:p>
            <a:pPr marL="0" lvl="0" indent="0" algn="l" rtl="0">
              <a:spcBef>
                <a:spcPts val="1200"/>
              </a:spcBef>
              <a:spcAft>
                <a:spcPts val="0"/>
              </a:spcAft>
              <a:buNone/>
            </a:pPr>
            <a:r>
              <a:rPr lang="nl" sz="2100">
                <a:solidFill>
                  <a:srgbClr val="202124"/>
                </a:solidFill>
                <a:highlight>
                  <a:srgbClr val="F8F9FA"/>
                </a:highlight>
              </a:rPr>
              <a:t>The tour goes through all of Boxmeer.</a:t>
            </a:r>
            <a:endParaRPr sz="2100">
              <a:solidFill>
                <a:srgbClr val="202124"/>
              </a:solidFill>
              <a:highlight>
                <a:srgbClr val="F8F9FA"/>
              </a:highlight>
            </a:endParaRPr>
          </a:p>
          <a:p>
            <a:pPr marL="0" lvl="0" indent="0" algn="l" rtl="0">
              <a:spcBef>
                <a:spcPts val="1200"/>
              </a:spcBef>
              <a:spcAft>
                <a:spcPts val="0"/>
              </a:spcAft>
              <a:buNone/>
            </a:pPr>
            <a:r>
              <a:rPr lang="nl" sz="2100">
                <a:solidFill>
                  <a:srgbClr val="202124"/>
                </a:solidFill>
                <a:highlight>
                  <a:srgbClr val="F8F9FA"/>
                </a:highlight>
              </a:rPr>
              <a:t>It has been around for about 600 years. It started around 1400.</a:t>
            </a:r>
            <a:endParaRPr sz="2100">
              <a:solidFill>
                <a:srgbClr val="202124"/>
              </a:solidFill>
              <a:highlight>
                <a:srgbClr val="F8F9FA"/>
              </a:highlight>
            </a:endParaRPr>
          </a:p>
          <a:p>
            <a:pPr marL="0" lvl="0" indent="0" algn="l" rtl="0">
              <a:spcBef>
                <a:spcPts val="1200"/>
              </a:spcBef>
              <a:spcAft>
                <a:spcPts val="0"/>
              </a:spcAft>
              <a:buClr>
                <a:schemeClr val="dk1"/>
              </a:buClr>
              <a:buSzPct val="52380"/>
              <a:buFont typeface="Arial"/>
              <a:buNone/>
            </a:pPr>
            <a:r>
              <a:rPr lang="nl" sz="2100">
                <a:solidFill>
                  <a:srgbClr val="202124"/>
                </a:solidFill>
                <a:highlight>
                  <a:srgbClr val="F8F9FA"/>
                </a:highlight>
              </a:rPr>
              <a:t>The Origin of the Holy Blood: It happened when the priest thought that Jesus today was the form of bread and wine. Then the wine bubbled up and overflowed and turned to blood. That's very sacred to some people.</a:t>
            </a:r>
            <a:endParaRPr sz="2100">
              <a:solidFill>
                <a:srgbClr val="202124"/>
              </a:solidFill>
              <a:highlight>
                <a:srgbClr val="F8F9FA"/>
              </a:highlight>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endParaRPr>
              <a:solidFill>
                <a:srgbClr val="000000"/>
              </a:solidFill>
            </a:endParaRPr>
          </a:p>
        </p:txBody>
      </p:sp>
      <p:pic>
        <p:nvPicPr>
          <p:cNvPr id="109" name="Google Shape;109;p20"/>
          <p:cNvPicPr preferRelativeResize="0"/>
          <p:nvPr/>
        </p:nvPicPr>
        <p:blipFill>
          <a:blip r:embed="rId3">
            <a:alphaModFix/>
          </a:blip>
          <a:stretch>
            <a:fillRect/>
          </a:stretch>
        </p:blipFill>
        <p:spPr>
          <a:xfrm>
            <a:off x="6680100" y="3500900"/>
            <a:ext cx="2463900" cy="1642600"/>
          </a:xfrm>
          <a:prstGeom prst="rect">
            <a:avLst/>
          </a:prstGeom>
          <a:noFill/>
          <a:ln>
            <a:noFill/>
          </a:ln>
        </p:spPr>
      </p:pic>
      <p:pic>
        <p:nvPicPr>
          <p:cNvPr id="110" name="Google Shape;110;p20"/>
          <p:cNvPicPr preferRelativeResize="0"/>
          <p:nvPr/>
        </p:nvPicPr>
        <p:blipFill>
          <a:blip r:embed="rId4">
            <a:alphaModFix/>
          </a:blip>
          <a:stretch>
            <a:fillRect/>
          </a:stretch>
        </p:blipFill>
        <p:spPr>
          <a:xfrm>
            <a:off x="0" y="3633634"/>
            <a:ext cx="2463898" cy="1509865"/>
          </a:xfrm>
          <a:prstGeom prst="rect">
            <a:avLst/>
          </a:prstGeom>
          <a:noFill/>
          <a:ln>
            <a:noFill/>
          </a:ln>
        </p:spPr>
      </p:pic>
      <p:sp>
        <p:nvSpPr>
          <p:cNvPr id="111" name="Google Shape;111;p20"/>
          <p:cNvSpPr txBox="1"/>
          <p:nvPr/>
        </p:nvSpPr>
        <p:spPr>
          <a:xfrm>
            <a:off x="3634475" y="4188463"/>
            <a:ext cx="426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a:t>Holy Blood    The Vaart</a:t>
            </a:r>
            <a:endParaRPr/>
          </a:p>
        </p:txBody>
      </p:sp>
      <p:sp>
        <p:nvSpPr>
          <p:cNvPr id="112" name="Google Shape;112;p20"/>
          <p:cNvSpPr/>
          <p:nvPr/>
        </p:nvSpPr>
        <p:spPr>
          <a:xfrm>
            <a:off x="2548750" y="4188477"/>
            <a:ext cx="1085700" cy="333600"/>
          </a:xfrm>
          <a:prstGeom prst="leftArrow">
            <a:avLst>
              <a:gd name="adj1" fmla="val 50000"/>
              <a:gd name="adj2" fmla="val 50000"/>
            </a:avLst>
          </a:prstGeom>
          <a:gradFill>
            <a:gsLst>
              <a:gs pos="0">
                <a:srgbClr val="E06666"/>
              </a:gs>
              <a:gs pos="8000">
                <a:srgbClr val="E06666"/>
              </a:gs>
              <a:gs pos="17000">
                <a:srgbClr val="F9CB9C"/>
              </a:gs>
              <a:gs pos="29000">
                <a:srgbClr val="FFE599"/>
              </a:gs>
              <a:gs pos="44000">
                <a:srgbClr val="B6D7A8"/>
              </a:gs>
              <a:gs pos="61000">
                <a:srgbClr val="A2C4C9"/>
              </a:gs>
              <a:gs pos="76000">
                <a:srgbClr val="A4C2F4"/>
              </a:gs>
              <a:gs pos="89000">
                <a:srgbClr val="B4A7D6"/>
              </a:gs>
              <a:gs pos="100000">
                <a:srgbClr val="D5A6BD"/>
              </a:gs>
            </a:gsLst>
            <a:lin ang="540070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5603575" y="4221775"/>
            <a:ext cx="1030500" cy="333600"/>
          </a:xfrm>
          <a:prstGeom prst="rightArrow">
            <a:avLst>
              <a:gd name="adj1" fmla="val 50000"/>
              <a:gd name="adj2" fmla="val 50000"/>
            </a:avLst>
          </a:prstGeom>
          <a:gradFill>
            <a:gsLst>
              <a:gs pos="0">
                <a:srgbClr val="E06666"/>
              </a:gs>
              <a:gs pos="8000">
                <a:srgbClr val="E06666"/>
              </a:gs>
              <a:gs pos="17000">
                <a:srgbClr val="F9CB9C"/>
              </a:gs>
              <a:gs pos="29000">
                <a:srgbClr val="FFE599"/>
              </a:gs>
              <a:gs pos="44000">
                <a:srgbClr val="B6D7A8"/>
              </a:gs>
              <a:gs pos="61000">
                <a:srgbClr val="A2C4C9"/>
              </a:gs>
              <a:gs pos="76000">
                <a:srgbClr val="A4C2F4"/>
              </a:gs>
              <a:gs pos="89000">
                <a:srgbClr val="B4A7D6"/>
              </a:gs>
              <a:gs pos="100000">
                <a:srgbClr val="D5A6BD"/>
              </a:gs>
            </a:gsLst>
            <a:lin ang="540070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5A6BD"/>
            </a:gs>
            <a:gs pos="31000">
              <a:srgbClr val="B4A7D6"/>
            </a:gs>
            <a:gs pos="56000">
              <a:srgbClr val="9FC5E8"/>
            </a:gs>
            <a:gs pos="81000">
              <a:srgbClr val="A4C2F4"/>
            </a:gs>
            <a:gs pos="100000">
              <a:srgbClr val="A2C4C9"/>
            </a:gs>
          </a:gsLst>
          <a:lin ang="5400012" scaled="0"/>
        </a:gra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Houses Boxmeer</a:t>
            </a:r>
            <a:endParaRPr/>
          </a:p>
        </p:txBody>
      </p:sp>
      <p:pic>
        <p:nvPicPr>
          <p:cNvPr id="119" name="Google Shape;119;p21" descr="Huizen te koop en te huur in Boxmeer - Makelaardij Nooijen"/>
          <p:cNvPicPr preferRelativeResize="0"/>
          <p:nvPr/>
        </p:nvPicPr>
        <p:blipFill>
          <a:blip r:embed="rId3">
            <a:alphaModFix/>
          </a:blip>
          <a:stretch>
            <a:fillRect/>
          </a:stretch>
        </p:blipFill>
        <p:spPr>
          <a:xfrm>
            <a:off x="0" y="2414025"/>
            <a:ext cx="4079375" cy="2729475"/>
          </a:xfrm>
          <a:prstGeom prst="rect">
            <a:avLst/>
          </a:prstGeom>
          <a:noFill/>
          <a:ln>
            <a:noFill/>
          </a:ln>
        </p:spPr>
      </p:pic>
      <p:pic>
        <p:nvPicPr>
          <p:cNvPr id="120" name="Google Shape;120;p21" descr="Van Coothstraat 2 in Boxmeer 5831 HL: Woonhuis. - MVS makelaardij"/>
          <p:cNvPicPr preferRelativeResize="0"/>
          <p:nvPr/>
        </p:nvPicPr>
        <p:blipFill>
          <a:blip r:embed="rId4">
            <a:alphaModFix/>
          </a:blip>
          <a:stretch>
            <a:fillRect/>
          </a:stretch>
        </p:blipFill>
        <p:spPr>
          <a:xfrm>
            <a:off x="4009963" y="1727100"/>
            <a:ext cx="5134038" cy="3416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B46D12"/>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Words>
  <Application>Microsoft Office PowerPoint</Application>
  <PresentationFormat>Diavoorstelling (16:9)</PresentationFormat>
  <Paragraphs>22</Paragraphs>
  <Slides>11</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Arial</vt:lpstr>
      <vt:lpstr>Pacifico</vt:lpstr>
      <vt:lpstr>Simple Light</vt:lpstr>
      <vt:lpstr>Boxmeer</vt:lpstr>
      <vt:lpstr>PowerPoint-presentatie</vt:lpstr>
      <vt:lpstr>Hospital Boxmeer</vt:lpstr>
      <vt:lpstr>PowerPoint-presentatie</vt:lpstr>
      <vt:lpstr>de Weijerwereld;)</vt:lpstr>
      <vt:lpstr>Other schools in Boxmeer</vt:lpstr>
      <vt:lpstr>Traditions</vt:lpstr>
      <vt:lpstr>De Vaart</vt:lpstr>
      <vt:lpstr>Houses Boxmeer</vt:lpstr>
      <vt:lpstr>Houses Boxmeer (Part 2)</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Boxmeer</dc:title>
  <cp:lastModifiedBy>Danny Broekmans</cp:lastModifiedBy>
  <cp:revision>1</cp:revision>
  <dcterms:modified xsi:type="dcterms:W3CDTF">2022-04-12T12:56:33Z</dcterms:modified>
</cp:coreProperties>
</file>